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4" r:id="rId3"/>
    <p:sldId id="266" r:id="rId4"/>
    <p:sldId id="267" r:id="rId5"/>
    <p:sldId id="268" r:id="rId6"/>
    <p:sldId id="269" r:id="rId7"/>
    <p:sldId id="334" r:id="rId8"/>
    <p:sldId id="315" r:id="rId9"/>
    <p:sldId id="297" r:id="rId10"/>
    <p:sldId id="292" r:id="rId11"/>
    <p:sldId id="293" r:id="rId12"/>
    <p:sldId id="294" r:id="rId13"/>
    <p:sldId id="295" r:id="rId14"/>
    <p:sldId id="298" r:id="rId15"/>
    <p:sldId id="332" r:id="rId16"/>
    <p:sldId id="316" r:id="rId17"/>
    <p:sldId id="317" r:id="rId18"/>
    <p:sldId id="318" r:id="rId19"/>
    <p:sldId id="320" r:id="rId20"/>
    <p:sldId id="263" r:id="rId21"/>
    <p:sldId id="321" r:id="rId22"/>
    <p:sldId id="322" r:id="rId23"/>
    <p:sldId id="323" r:id="rId24"/>
    <p:sldId id="324" r:id="rId25"/>
    <p:sldId id="325" r:id="rId26"/>
    <p:sldId id="326" r:id="rId27"/>
    <p:sldId id="327" r:id="rId28"/>
    <p:sldId id="271" r:id="rId29"/>
    <p:sldId id="272" r:id="rId30"/>
    <p:sldId id="328" r:id="rId31"/>
    <p:sldId id="329" r:id="rId32"/>
    <p:sldId id="276" r:id="rId33"/>
    <p:sldId id="277" r:id="rId34"/>
    <p:sldId id="274" r:id="rId35"/>
    <p:sldId id="280" r:id="rId36"/>
    <p:sldId id="330" r:id="rId37"/>
    <p:sldId id="331" r:id="rId38"/>
    <p:sldId id="281" r:id="rId39"/>
    <p:sldId id="337" r:id="rId40"/>
    <p:sldId id="301" r:id="rId41"/>
    <p:sldId id="339" r:id="rId42"/>
    <p:sldId id="312" r:id="rId43"/>
    <p:sldId id="300" r:id="rId44"/>
    <p:sldId id="302" r:id="rId45"/>
    <p:sldId id="303" r:id="rId46"/>
    <p:sldId id="304" r:id="rId47"/>
    <p:sldId id="305" r:id="rId48"/>
    <p:sldId id="340" r:id="rId49"/>
    <p:sldId id="258" r:id="rId50"/>
    <p:sldId id="341" r:id="rId51"/>
    <p:sldId id="342" r:id="rId52"/>
    <p:sldId id="343" r:id="rId53"/>
    <p:sldId id="344" r:id="rId54"/>
    <p:sldId id="345" r:id="rId55"/>
    <p:sldId id="346" r:id="rId56"/>
    <p:sldId id="351" r:id="rId57"/>
    <p:sldId id="349" r:id="rId58"/>
    <p:sldId id="350" r:id="rId59"/>
    <p:sldId id="352" r:id="rId60"/>
    <p:sldId id="347" r:id="rId61"/>
    <p:sldId id="353" r:id="rId62"/>
    <p:sldId id="355" r:id="rId63"/>
    <p:sldId id="354" r:id="rId64"/>
    <p:sldId id="256" r:id="rId65"/>
    <p:sldId id="257" r:id="rId66"/>
    <p:sldId id="261" r:id="rId67"/>
    <p:sldId id="260" r:id="rId68"/>
    <p:sldId id="259" r:id="rId69"/>
    <p:sldId id="262" r:id="rId70"/>
    <p:sldId id="306" r:id="rId71"/>
    <p:sldId id="307" r:id="rId72"/>
    <p:sldId id="270" r:id="rId73"/>
    <p:sldId id="273" r:id="rId74"/>
    <p:sldId id="308" r:id="rId75"/>
    <p:sldId id="285" r:id="rId76"/>
    <p:sldId id="310" r:id="rId77"/>
    <p:sldId id="278" r:id="rId78"/>
    <p:sldId id="279" r:id="rId79"/>
    <p:sldId id="275" r:id="rId80"/>
    <p:sldId id="309" r:id="rId81"/>
    <p:sldId id="338" r:id="rId82"/>
    <p:sldId id="311" r:id="rId83"/>
    <p:sldId id="333" r:id="rId84"/>
    <p:sldId id="287" r:id="rId85"/>
    <p:sldId id="288" r:id="rId86"/>
    <p:sldId id="289" r:id="rId87"/>
    <p:sldId id="291" r:id="rId88"/>
    <p:sldId id="335"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91D3A-0FC2-45FB-8FCD-67851BA4C69C}" v="2" dt="2025-10-30T01:39:04.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7" autoAdjust="0"/>
    <p:restoredTop sz="94660"/>
  </p:normalViewPr>
  <p:slideViewPr>
    <p:cSldViewPr snapToGrid="0">
      <p:cViewPr varScale="1">
        <p:scale>
          <a:sx n="92" d="100"/>
          <a:sy n="92" d="100"/>
        </p:scale>
        <p:origin x="9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m Kohn" userId="e1ba9e9a798e1a9f" providerId="LiveId" clId="{C246FAED-54EF-49AC-B7AF-EACBBCA399B5}"/>
    <pc:docChg chg="custSel modSld">
      <pc:chgData name="Sym Kohn" userId="e1ba9e9a798e1a9f" providerId="LiveId" clId="{C246FAED-54EF-49AC-B7AF-EACBBCA399B5}" dt="2025-10-30T01:39:04.895" v="7"/>
      <pc:docMkLst>
        <pc:docMk/>
      </pc:docMkLst>
      <pc:sldChg chg="addSp delSp modSp mod">
        <pc:chgData name="Sym Kohn" userId="e1ba9e9a798e1a9f" providerId="LiveId" clId="{C246FAED-54EF-49AC-B7AF-EACBBCA399B5}" dt="2025-10-30T01:39:04.895" v="7"/>
        <pc:sldMkLst>
          <pc:docMk/>
          <pc:sldMk cId="1952788554" sldId="349"/>
        </pc:sldMkLst>
        <pc:spChg chg="mod">
          <ac:chgData name="Sym Kohn" userId="e1ba9e9a798e1a9f" providerId="LiveId" clId="{C246FAED-54EF-49AC-B7AF-EACBBCA399B5}" dt="2025-10-30T01:38:52.938" v="6"/>
          <ac:spMkLst>
            <pc:docMk/>
            <pc:sldMk cId="1952788554" sldId="349"/>
            <ac:spMk id="2" creationId="{7634E449-4ADB-1C4D-ABA7-22127D279B3E}"/>
          </ac:spMkLst>
        </pc:spChg>
        <pc:spChg chg="add del mod">
          <ac:chgData name="Sym Kohn" userId="e1ba9e9a798e1a9f" providerId="LiveId" clId="{C246FAED-54EF-49AC-B7AF-EACBBCA399B5}" dt="2025-10-30T01:38:44.300" v="5" actId="478"/>
          <ac:spMkLst>
            <pc:docMk/>
            <pc:sldMk cId="1952788554" sldId="349"/>
            <ac:spMk id="4" creationId="{23B80778-1276-D963-3BEC-B61DB98DA6BB}"/>
          </ac:spMkLst>
        </pc:spChg>
        <pc:spChg chg="del mod">
          <ac:chgData name="Sym Kohn" userId="e1ba9e9a798e1a9f" providerId="LiveId" clId="{C246FAED-54EF-49AC-B7AF-EACBBCA399B5}" dt="2025-10-30T01:38:37.533" v="3" actId="478"/>
          <ac:spMkLst>
            <pc:docMk/>
            <pc:sldMk cId="1952788554" sldId="349"/>
            <ac:spMk id="5" creationId="{4CB1ECC1-01D0-C5DC-11D8-89F6C780BD6F}"/>
          </ac:spMkLst>
        </pc:spChg>
        <pc:spChg chg="add mod">
          <ac:chgData name="Sym Kohn" userId="e1ba9e9a798e1a9f" providerId="LiveId" clId="{C246FAED-54EF-49AC-B7AF-EACBBCA399B5}" dt="2025-10-30T01:39:04.895" v="7"/>
          <ac:spMkLst>
            <pc:docMk/>
            <pc:sldMk cId="1952788554" sldId="349"/>
            <ac:spMk id="6" creationId="{3BC91AE1-59A2-6EFE-AE0E-A1D8C0F57723}"/>
          </ac:spMkLst>
        </pc:spChg>
        <pc:graphicFrameChg chg="del">
          <ac:chgData name="Sym Kohn" userId="e1ba9e9a798e1a9f" providerId="LiveId" clId="{C246FAED-54EF-49AC-B7AF-EACBBCA399B5}" dt="2025-10-30T01:38:41.227" v="4" actId="478"/>
          <ac:graphicFrameMkLst>
            <pc:docMk/>
            <pc:sldMk cId="1952788554" sldId="349"/>
            <ac:graphicFrameMk id="11" creationId="{AF73C37C-EF1A-2ECD-E261-A4F98E807628}"/>
          </ac:graphicFrameMkLst>
        </pc:graphicFrameChg>
        <pc:graphicFrameChg chg="del modGraphic">
          <ac:chgData name="Sym Kohn" userId="e1ba9e9a798e1a9f" providerId="LiveId" clId="{C246FAED-54EF-49AC-B7AF-EACBBCA399B5}" dt="2025-10-30T01:38:30.668" v="1" actId="478"/>
          <ac:graphicFrameMkLst>
            <pc:docMk/>
            <pc:sldMk cId="1952788554" sldId="349"/>
            <ac:graphicFrameMk id="12" creationId="{A7DB8F4D-06A1-72A6-C847-C8DE96ED3764}"/>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FC33-7160-41F2-126F-D43EFFEDE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4859B1A-AE30-297B-6AF2-55EB8F7D2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1DDF62-DC28-273B-B90F-2CB39E41AB23}"/>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5" name="Footer Placeholder 4">
            <a:extLst>
              <a:ext uri="{FF2B5EF4-FFF2-40B4-BE49-F238E27FC236}">
                <a16:creationId xmlns:a16="http://schemas.microsoft.com/office/drawing/2014/main" id="{837F1C8F-960D-C21E-C70C-89FDB9F744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6D08FE-6745-FE41-CC99-8F68A5104792}"/>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367479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E982-4B8D-4EB7-5553-F8825AC7F9A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3C1F7D1-89BC-A81F-0189-BD760A75F9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AEF8B7E-1D3B-5B28-8BFD-47C4FB44E5C9}"/>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5" name="Footer Placeholder 4">
            <a:extLst>
              <a:ext uri="{FF2B5EF4-FFF2-40B4-BE49-F238E27FC236}">
                <a16:creationId xmlns:a16="http://schemas.microsoft.com/office/drawing/2014/main" id="{66A3E5EE-1EF1-A5AA-638D-B02DB369C0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39A5895-D88D-96E9-2C7E-41CC1F27088C}"/>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1830042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7309D-035E-234F-FEDC-00ADFC8768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EE0CE4-9680-08BC-D356-4474711DB7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2EA715-40E4-4E07-F510-35ADEC65E964}"/>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5" name="Footer Placeholder 4">
            <a:extLst>
              <a:ext uri="{FF2B5EF4-FFF2-40B4-BE49-F238E27FC236}">
                <a16:creationId xmlns:a16="http://schemas.microsoft.com/office/drawing/2014/main" id="{EC0BE08C-D51B-C260-8F6B-B89B339303C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80BB86E-DBA0-0550-D6C5-BCF548ECAD89}"/>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42060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B735A-CA7E-4A08-4D3C-2A5B99BEDC8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56F6003-15AD-0ABA-EC6A-592D3D801C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5D613F2-71DE-75C2-944B-32F6531ABC0D}"/>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5" name="Footer Placeholder 4">
            <a:extLst>
              <a:ext uri="{FF2B5EF4-FFF2-40B4-BE49-F238E27FC236}">
                <a16:creationId xmlns:a16="http://schemas.microsoft.com/office/drawing/2014/main" id="{5099D26F-E151-A415-7D5E-5B08F7E498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E205C8D-0664-B7BA-F321-3CF36287AF61}"/>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3774999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1C8F-A360-11F5-FCFA-CE71EC306B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20213F6-CC59-A622-B767-89FAF4BD46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10E1D-D7F8-3F61-5ADA-02087180B3BB}"/>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5" name="Footer Placeholder 4">
            <a:extLst>
              <a:ext uri="{FF2B5EF4-FFF2-40B4-BE49-F238E27FC236}">
                <a16:creationId xmlns:a16="http://schemas.microsoft.com/office/drawing/2014/main" id="{01FEA7C3-9064-29EB-09DA-4F6EC9D6CCC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891B8A-FF7B-EACA-868A-D159345293B1}"/>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114949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E49C-D99E-737A-E42D-C79127F5747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2C96248-0F42-A661-6FD8-727740C2E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859F82D-05FE-95E6-C62E-A40F43FDFB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8C0CE18-74BF-4B52-B95C-2FFC29CD4FA3}"/>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6" name="Footer Placeholder 5">
            <a:extLst>
              <a:ext uri="{FF2B5EF4-FFF2-40B4-BE49-F238E27FC236}">
                <a16:creationId xmlns:a16="http://schemas.microsoft.com/office/drawing/2014/main" id="{2399B8C3-D585-3591-26D9-9CB63BB0D88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87126B2-015F-882A-E9FD-F85DFED97083}"/>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2054302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9D61-7287-D494-7A8C-8E1FB79426A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2E87CF7-F182-70BA-800F-F02566E76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A9EDC8-6A86-4CBD-2445-1766DABC5E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C4A1CAF-1F0F-D28C-BC12-61A4257F1C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AA013-37CC-63E4-077A-75ACC0AF67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E66115-971A-BE47-2D90-2B6BE62E372E}"/>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8" name="Footer Placeholder 7">
            <a:extLst>
              <a:ext uri="{FF2B5EF4-FFF2-40B4-BE49-F238E27FC236}">
                <a16:creationId xmlns:a16="http://schemas.microsoft.com/office/drawing/2014/main" id="{AFA54FAB-E3EF-6316-F2FA-AF364C0972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4CAE006-82EC-68A4-ADB3-5FD9B2776A3E}"/>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942117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D41A-C221-3E63-162F-14770641D03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27575E9-57F7-FBC7-71D4-A2326C9642F6}"/>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4" name="Footer Placeholder 3">
            <a:extLst>
              <a:ext uri="{FF2B5EF4-FFF2-40B4-BE49-F238E27FC236}">
                <a16:creationId xmlns:a16="http://schemas.microsoft.com/office/drawing/2014/main" id="{59ABA1AC-D519-235A-0EBA-3E684FECDEC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7E7EB2D-7E5B-4431-ABBA-C10930A70FF9}"/>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216569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8F5792-6F1D-9987-21B8-0D8628065110}"/>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3" name="Footer Placeholder 2">
            <a:extLst>
              <a:ext uri="{FF2B5EF4-FFF2-40B4-BE49-F238E27FC236}">
                <a16:creationId xmlns:a16="http://schemas.microsoft.com/office/drawing/2014/main" id="{FD141E48-226F-59C8-CFA5-2DD785E502C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0DEEEE6-CD1F-DBF0-31D5-E27DE0B80A90}"/>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288912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0228-9AF1-D60B-A95E-2D609BCD81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D27FD9F-665A-E0A0-6B58-2B5F0652EB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B0FB9D5-ADE6-8E50-FACC-1DC4F9F07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F1C45C-3C23-AC1B-A27D-99D2375FEDAF}"/>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6" name="Footer Placeholder 5">
            <a:extLst>
              <a:ext uri="{FF2B5EF4-FFF2-40B4-BE49-F238E27FC236}">
                <a16:creationId xmlns:a16="http://schemas.microsoft.com/office/drawing/2014/main" id="{76D459F2-8FBF-4AEC-7B76-4493A5F957E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5DA529-DB92-D2A7-2811-4B74827F8628}"/>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321882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9707-1FE0-4371-C159-DDCA80D36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0CB5E67-A50A-213B-4616-E8F6BF022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CF0496C-734D-8F4C-0546-C969B0369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6C8E6D-EBC3-9510-48DD-386A08AD6239}"/>
              </a:ext>
            </a:extLst>
          </p:cNvPr>
          <p:cNvSpPr>
            <a:spLocks noGrp="1"/>
          </p:cNvSpPr>
          <p:nvPr>
            <p:ph type="dt" sz="half" idx="10"/>
          </p:nvPr>
        </p:nvSpPr>
        <p:spPr/>
        <p:txBody>
          <a:bodyPr/>
          <a:lstStyle/>
          <a:p>
            <a:fld id="{2E1B488D-FBEF-4619-847D-64EC0ADBD668}" type="datetimeFigureOut">
              <a:rPr lang="en-AU" smtClean="0"/>
              <a:t>30/10/2025</a:t>
            </a:fld>
            <a:endParaRPr lang="en-AU"/>
          </a:p>
        </p:txBody>
      </p:sp>
      <p:sp>
        <p:nvSpPr>
          <p:cNvPr id="6" name="Footer Placeholder 5">
            <a:extLst>
              <a:ext uri="{FF2B5EF4-FFF2-40B4-BE49-F238E27FC236}">
                <a16:creationId xmlns:a16="http://schemas.microsoft.com/office/drawing/2014/main" id="{7E98B27E-5391-4542-DC8A-11B5EA73EAC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023C4ED-B407-719D-B54C-6B4B2388D771}"/>
              </a:ext>
            </a:extLst>
          </p:cNvPr>
          <p:cNvSpPr>
            <a:spLocks noGrp="1"/>
          </p:cNvSpPr>
          <p:nvPr>
            <p:ph type="sldNum" sz="quarter" idx="12"/>
          </p:nvPr>
        </p:nvSpPr>
        <p:spPr/>
        <p:txBody>
          <a:bodyPr/>
          <a:lstStyle/>
          <a:p>
            <a:fld id="{432E9CBC-13BC-4B7C-B7A8-11C3FBA4F8F1}" type="slidenum">
              <a:rPr lang="en-AU" smtClean="0"/>
              <a:t>‹#›</a:t>
            </a:fld>
            <a:endParaRPr lang="en-AU"/>
          </a:p>
        </p:txBody>
      </p:sp>
    </p:spTree>
    <p:extLst>
      <p:ext uri="{BB962C8B-B14F-4D97-AF65-F5344CB8AC3E}">
        <p14:creationId xmlns:p14="http://schemas.microsoft.com/office/powerpoint/2010/main" val="395203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E95C6-A329-081B-9498-20AECF891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B6F6F9E-F59D-FB09-3BA9-6F42CEEE06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947E42-35EA-2C4D-38BF-759D8AA5B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1B488D-FBEF-4619-847D-64EC0ADBD668}" type="datetimeFigureOut">
              <a:rPr lang="en-AU" smtClean="0"/>
              <a:t>30/10/2025</a:t>
            </a:fld>
            <a:endParaRPr lang="en-AU"/>
          </a:p>
        </p:txBody>
      </p:sp>
      <p:sp>
        <p:nvSpPr>
          <p:cNvPr id="5" name="Footer Placeholder 4">
            <a:extLst>
              <a:ext uri="{FF2B5EF4-FFF2-40B4-BE49-F238E27FC236}">
                <a16:creationId xmlns:a16="http://schemas.microsoft.com/office/drawing/2014/main" id="{239C7CBB-6C3A-69AA-1581-A456C49A5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5B201DD7-A9EA-CEAD-B4DA-F4F6996462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2E9CBC-13BC-4B7C-B7A8-11C3FBA4F8F1}" type="slidenum">
              <a:rPr lang="en-AU" smtClean="0"/>
              <a:t>‹#›</a:t>
            </a:fld>
            <a:endParaRPr lang="en-AU"/>
          </a:p>
        </p:txBody>
      </p:sp>
    </p:spTree>
    <p:extLst>
      <p:ext uri="{BB962C8B-B14F-4D97-AF65-F5344CB8AC3E}">
        <p14:creationId xmlns:p14="http://schemas.microsoft.com/office/powerpoint/2010/main" val="3636043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5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1499393" y="276360"/>
            <a:ext cx="9193213" cy="1138773"/>
          </a:xfrm>
          <a:prstGeom prst="rect">
            <a:avLst/>
          </a:prstGeom>
        </p:spPr>
        <p:txBody>
          <a:bodyPr wrap="square">
            <a:spAutoFit/>
          </a:bodyPr>
          <a:lstStyle/>
          <a:p>
            <a:pPr algn="ctr"/>
            <a:r>
              <a:rPr lang="en-AU" sz="4400" dirty="0"/>
              <a:t> 2025 Annual General Meeting</a:t>
            </a:r>
          </a:p>
          <a:p>
            <a:pPr algn="ctr"/>
            <a:r>
              <a:rPr lang="en-AU" sz="2400" dirty="0"/>
              <a:t>Registration of Attendance</a:t>
            </a:r>
          </a:p>
        </p:txBody>
      </p:sp>
      <p:sp>
        <p:nvSpPr>
          <p:cNvPr id="9" name="TextBox 8">
            <a:extLst>
              <a:ext uri="{FF2B5EF4-FFF2-40B4-BE49-F238E27FC236}">
                <a16:creationId xmlns:a16="http://schemas.microsoft.com/office/drawing/2014/main" id="{C80F3562-5722-71A2-DD89-9E76B8602FAF}"/>
              </a:ext>
            </a:extLst>
          </p:cNvPr>
          <p:cNvSpPr txBox="1"/>
          <p:nvPr/>
        </p:nvSpPr>
        <p:spPr>
          <a:xfrm>
            <a:off x="3546962" y="6396974"/>
            <a:ext cx="4816255" cy="369332"/>
          </a:xfrm>
          <a:prstGeom prst="rect">
            <a:avLst/>
          </a:prstGeom>
          <a:noFill/>
        </p:spPr>
        <p:txBody>
          <a:bodyPr wrap="none" rtlCol="0">
            <a:spAutoFit/>
          </a:bodyPr>
          <a:lstStyle/>
          <a:p>
            <a:pPr algn="ctr"/>
            <a:r>
              <a:rPr lang="en-AU" dirty="0"/>
              <a:t>Image Credit: Peter Bennetts – with permission</a:t>
            </a:r>
          </a:p>
        </p:txBody>
      </p:sp>
      <p:pic>
        <p:nvPicPr>
          <p:cNvPr id="3" name="Picture 2" descr="A tall building in a city at night&#10;&#10;Description automatically generated">
            <a:extLst>
              <a:ext uri="{FF2B5EF4-FFF2-40B4-BE49-F238E27FC236}">
                <a16:creationId xmlns:a16="http://schemas.microsoft.com/office/drawing/2014/main" id="{7402F65A-6A02-C512-5757-EEEFB66BA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52" y="1415133"/>
            <a:ext cx="7746896" cy="4981841"/>
          </a:xfrm>
          <a:prstGeom prst="rect">
            <a:avLst/>
          </a:prstGeom>
        </p:spPr>
      </p:pic>
      <p:sp>
        <p:nvSpPr>
          <p:cNvPr id="2" name="TextBox 1">
            <a:extLst>
              <a:ext uri="{FF2B5EF4-FFF2-40B4-BE49-F238E27FC236}">
                <a16:creationId xmlns:a16="http://schemas.microsoft.com/office/drawing/2014/main" id="{0D18A6C1-D3AC-8C4E-AF83-35571B74F4D8}"/>
              </a:ext>
            </a:extLst>
          </p:cNvPr>
          <p:cNvSpPr txBox="1"/>
          <p:nvPr/>
        </p:nvSpPr>
        <p:spPr>
          <a:xfrm>
            <a:off x="2775856" y="1953741"/>
            <a:ext cx="6640285" cy="1200329"/>
          </a:xfrm>
          <a:prstGeom prst="rect">
            <a:avLst/>
          </a:prstGeom>
          <a:noFill/>
        </p:spPr>
        <p:txBody>
          <a:bodyPr wrap="square" rtlCol="0">
            <a:spAutoFit/>
          </a:bodyPr>
          <a:lstStyle/>
          <a:p>
            <a:r>
              <a:rPr lang="en-AU" sz="7200" dirty="0">
                <a:solidFill>
                  <a:schemeClr val="bg1"/>
                </a:solidFill>
              </a:rPr>
              <a:t>PLEASE SIGN IN</a:t>
            </a:r>
          </a:p>
        </p:txBody>
      </p:sp>
    </p:spTree>
    <p:extLst>
      <p:ext uri="{BB962C8B-B14F-4D97-AF65-F5344CB8AC3E}">
        <p14:creationId xmlns:p14="http://schemas.microsoft.com/office/powerpoint/2010/main" val="134304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9319ED-29BE-2253-5DB2-4FBC69A2BC00}"/>
              </a:ext>
            </a:extLst>
          </p:cNvPr>
          <p:cNvSpPr txBox="1"/>
          <p:nvPr/>
        </p:nvSpPr>
        <p:spPr>
          <a:xfrm>
            <a:off x="1188395" y="238824"/>
            <a:ext cx="10056779" cy="646331"/>
          </a:xfrm>
          <a:prstGeom prst="rect">
            <a:avLst/>
          </a:prstGeom>
          <a:noFill/>
        </p:spPr>
        <p:txBody>
          <a:bodyPr wrap="square" rtlCol="0">
            <a:spAutoFit/>
          </a:bodyPr>
          <a:lstStyle/>
          <a:p>
            <a:r>
              <a:rPr lang="en-US" sz="3600" dirty="0"/>
              <a:t>Car park vehicle Tow Away  </a:t>
            </a:r>
            <a:r>
              <a:rPr lang="en-US" sz="3600" dirty="0">
                <a:solidFill>
                  <a:srgbClr val="FF0000"/>
                </a:solidFill>
              </a:rPr>
              <a:t>completed</a:t>
            </a:r>
            <a:r>
              <a:rPr lang="en-US" sz="3600" dirty="0"/>
              <a:t> April 2025</a:t>
            </a:r>
          </a:p>
        </p:txBody>
      </p:sp>
      <p:pic>
        <p:nvPicPr>
          <p:cNvPr id="6" name="Picture 5">
            <a:extLst>
              <a:ext uri="{FF2B5EF4-FFF2-40B4-BE49-F238E27FC236}">
                <a16:creationId xmlns:a16="http://schemas.microsoft.com/office/drawing/2014/main" id="{B6C1A0C6-828C-8308-A13B-9E21E6BF47A1}"/>
              </a:ext>
            </a:extLst>
          </p:cNvPr>
          <p:cNvPicPr>
            <a:picLocks noChangeAspect="1"/>
          </p:cNvPicPr>
          <p:nvPr/>
        </p:nvPicPr>
        <p:blipFill>
          <a:blip r:embed="rId2"/>
          <a:stretch>
            <a:fillRect/>
          </a:stretch>
        </p:blipFill>
        <p:spPr>
          <a:xfrm>
            <a:off x="1188395" y="959765"/>
            <a:ext cx="9815209" cy="5898235"/>
          </a:xfrm>
          <a:prstGeom prst="rect">
            <a:avLst/>
          </a:prstGeom>
        </p:spPr>
      </p:pic>
    </p:spTree>
    <p:extLst>
      <p:ext uri="{BB962C8B-B14F-4D97-AF65-F5344CB8AC3E}">
        <p14:creationId xmlns:p14="http://schemas.microsoft.com/office/powerpoint/2010/main" val="115213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219803-C99A-6566-E1D9-EAC3AFC7A04F}"/>
              </a:ext>
            </a:extLst>
          </p:cNvPr>
          <p:cNvSpPr txBox="1"/>
          <p:nvPr/>
        </p:nvSpPr>
        <p:spPr>
          <a:xfrm>
            <a:off x="2451098" y="233464"/>
            <a:ext cx="7518401" cy="1200329"/>
          </a:xfrm>
          <a:prstGeom prst="rect">
            <a:avLst/>
          </a:prstGeom>
          <a:noFill/>
        </p:spPr>
        <p:txBody>
          <a:bodyPr wrap="square" rtlCol="0">
            <a:spAutoFit/>
          </a:bodyPr>
          <a:lstStyle/>
          <a:p>
            <a:r>
              <a:rPr lang="en-US" sz="3600" dirty="0"/>
              <a:t>Lobby, Laundries &amp; lower stairwell </a:t>
            </a:r>
          </a:p>
          <a:p>
            <a:r>
              <a:rPr lang="en-US" sz="3600" dirty="0"/>
              <a:t>refurbishment </a:t>
            </a:r>
            <a:r>
              <a:rPr lang="en-US" sz="3600" dirty="0">
                <a:solidFill>
                  <a:srgbClr val="FF0000"/>
                </a:solidFill>
              </a:rPr>
              <a:t>completed</a:t>
            </a:r>
            <a:r>
              <a:rPr lang="en-US" sz="3600" dirty="0"/>
              <a:t> June 2025</a:t>
            </a:r>
            <a:endParaRPr lang="en-AU" sz="3600" dirty="0"/>
          </a:p>
        </p:txBody>
      </p:sp>
      <p:pic>
        <p:nvPicPr>
          <p:cNvPr id="6" name="Picture 5">
            <a:extLst>
              <a:ext uri="{FF2B5EF4-FFF2-40B4-BE49-F238E27FC236}">
                <a16:creationId xmlns:a16="http://schemas.microsoft.com/office/drawing/2014/main" id="{C936A686-B52D-6A3F-5710-2F1BBED003C0}"/>
              </a:ext>
            </a:extLst>
          </p:cNvPr>
          <p:cNvPicPr>
            <a:picLocks noChangeAspect="1"/>
          </p:cNvPicPr>
          <p:nvPr/>
        </p:nvPicPr>
        <p:blipFill>
          <a:blip r:embed="rId2"/>
          <a:stretch>
            <a:fillRect/>
          </a:stretch>
        </p:blipFill>
        <p:spPr>
          <a:xfrm>
            <a:off x="0" y="1729750"/>
            <a:ext cx="4440112" cy="3992981"/>
          </a:xfrm>
          <a:prstGeom prst="rect">
            <a:avLst/>
          </a:prstGeom>
        </p:spPr>
      </p:pic>
      <p:pic>
        <p:nvPicPr>
          <p:cNvPr id="8" name="Picture 7">
            <a:extLst>
              <a:ext uri="{FF2B5EF4-FFF2-40B4-BE49-F238E27FC236}">
                <a16:creationId xmlns:a16="http://schemas.microsoft.com/office/drawing/2014/main" id="{3AA23BAC-9B6C-914E-3C14-9DE59C85F6E0}"/>
              </a:ext>
            </a:extLst>
          </p:cNvPr>
          <p:cNvPicPr>
            <a:picLocks noChangeAspect="1"/>
          </p:cNvPicPr>
          <p:nvPr/>
        </p:nvPicPr>
        <p:blipFill>
          <a:blip r:embed="rId3"/>
          <a:stretch>
            <a:fillRect/>
          </a:stretch>
        </p:blipFill>
        <p:spPr>
          <a:xfrm>
            <a:off x="4627929" y="3694870"/>
            <a:ext cx="2280518" cy="2078654"/>
          </a:xfrm>
          <a:prstGeom prst="rect">
            <a:avLst/>
          </a:prstGeom>
        </p:spPr>
      </p:pic>
      <p:pic>
        <p:nvPicPr>
          <p:cNvPr id="10" name="Picture 9">
            <a:extLst>
              <a:ext uri="{FF2B5EF4-FFF2-40B4-BE49-F238E27FC236}">
                <a16:creationId xmlns:a16="http://schemas.microsoft.com/office/drawing/2014/main" id="{6A3F9AF2-4C65-717D-88A8-CAA4DD7BA506}"/>
              </a:ext>
            </a:extLst>
          </p:cNvPr>
          <p:cNvPicPr>
            <a:picLocks noChangeAspect="1"/>
          </p:cNvPicPr>
          <p:nvPr/>
        </p:nvPicPr>
        <p:blipFill>
          <a:blip r:embed="rId4"/>
          <a:stretch>
            <a:fillRect/>
          </a:stretch>
        </p:blipFill>
        <p:spPr>
          <a:xfrm>
            <a:off x="9166753" y="1729751"/>
            <a:ext cx="3013575" cy="4043774"/>
          </a:xfrm>
          <a:prstGeom prst="rect">
            <a:avLst/>
          </a:prstGeom>
        </p:spPr>
      </p:pic>
      <p:pic>
        <p:nvPicPr>
          <p:cNvPr id="14" name="Picture 13">
            <a:extLst>
              <a:ext uri="{FF2B5EF4-FFF2-40B4-BE49-F238E27FC236}">
                <a16:creationId xmlns:a16="http://schemas.microsoft.com/office/drawing/2014/main" id="{07A6B687-8EC2-964F-D331-8F7E794A879B}"/>
              </a:ext>
            </a:extLst>
          </p:cNvPr>
          <p:cNvPicPr>
            <a:picLocks noChangeAspect="1"/>
          </p:cNvPicPr>
          <p:nvPr/>
        </p:nvPicPr>
        <p:blipFill>
          <a:blip r:embed="rId5"/>
          <a:srcRect l="17648" t="11995" r="35963" b="11053"/>
          <a:stretch>
            <a:fillRect/>
          </a:stretch>
        </p:blipFill>
        <p:spPr>
          <a:xfrm>
            <a:off x="7065433" y="1755147"/>
            <a:ext cx="1961685" cy="4043774"/>
          </a:xfrm>
          <a:prstGeom prst="rect">
            <a:avLst/>
          </a:prstGeom>
        </p:spPr>
      </p:pic>
      <p:pic>
        <p:nvPicPr>
          <p:cNvPr id="16" name="Picture 15">
            <a:extLst>
              <a:ext uri="{FF2B5EF4-FFF2-40B4-BE49-F238E27FC236}">
                <a16:creationId xmlns:a16="http://schemas.microsoft.com/office/drawing/2014/main" id="{080D5A10-0B14-D105-1C55-C3827C68AE3D}"/>
              </a:ext>
            </a:extLst>
          </p:cNvPr>
          <p:cNvPicPr>
            <a:picLocks noChangeAspect="1"/>
          </p:cNvPicPr>
          <p:nvPr/>
        </p:nvPicPr>
        <p:blipFill>
          <a:blip r:embed="rId6"/>
          <a:stretch>
            <a:fillRect/>
          </a:stretch>
        </p:blipFill>
        <p:spPr>
          <a:xfrm>
            <a:off x="4582937" y="1729751"/>
            <a:ext cx="2321866" cy="1813550"/>
          </a:xfrm>
          <a:prstGeom prst="rect">
            <a:avLst/>
          </a:prstGeom>
        </p:spPr>
      </p:pic>
      <p:sp>
        <p:nvSpPr>
          <p:cNvPr id="17" name="TextBox 16">
            <a:extLst>
              <a:ext uri="{FF2B5EF4-FFF2-40B4-BE49-F238E27FC236}">
                <a16:creationId xmlns:a16="http://schemas.microsoft.com/office/drawing/2014/main" id="{3F98BD0D-D560-9DB3-9D55-B28F84B68C0E}"/>
              </a:ext>
            </a:extLst>
          </p:cNvPr>
          <p:cNvSpPr txBox="1"/>
          <p:nvPr/>
        </p:nvSpPr>
        <p:spPr>
          <a:xfrm>
            <a:off x="0" y="5743155"/>
            <a:ext cx="3543300" cy="369332"/>
          </a:xfrm>
          <a:prstGeom prst="rect">
            <a:avLst/>
          </a:prstGeom>
          <a:noFill/>
        </p:spPr>
        <p:txBody>
          <a:bodyPr wrap="square" rtlCol="0">
            <a:spAutoFit/>
          </a:bodyPr>
          <a:lstStyle/>
          <a:p>
            <a:r>
              <a:rPr lang="en-US" dirty="0"/>
              <a:t>Repainted Lobby</a:t>
            </a:r>
            <a:endParaRPr lang="en-AU" dirty="0"/>
          </a:p>
        </p:txBody>
      </p:sp>
      <p:sp>
        <p:nvSpPr>
          <p:cNvPr id="18" name="TextBox 17">
            <a:extLst>
              <a:ext uri="{FF2B5EF4-FFF2-40B4-BE49-F238E27FC236}">
                <a16:creationId xmlns:a16="http://schemas.microsoft.com/office/drawing/2014/main" id="{FD249E2D-775A-5E88-5B65-B8F7BDC441B6}"/>
              </a:ext>
            </a:extLst>
          </p:cNvPr>
          <p:cNvSpPr txBox="1"/>
          <p:nvPr/>
        </p:nvSpPr>
        <p:spPr>
          <a:xfrm>
            <a:off x="7116376" y="5773524"/>
            <a:ext cx="1937045" cy="369332"/>
          </a:xfrm>
          <a:prstGeom prst="rect">
            <a:avLst/>
          </a:prstGeom>
          <a:noFill/>
        </p:spPr>
        <p:txBody>
          <a:bodyPr wrap="square" rtlCol="0">
            <a:spAutoFit/>
          </a:bodyPr>
          <a:lstStyle/>
          <a:p>
            <a:r>
              <a:rPr lang="en-US" dirty="0"/>
              <a:t>All six laundries         </a:t>
            </a:r>
            <a:endParaRPr lang="en-AU" dirty="0"/>
          </a:p>
        </p:txBody>
      </p:sp>
      <p:sp>
        <p:nvSpPr>
          <p:cNvPr id="19" name="TextBox 18">
            <a:extLst>
              <a:ext uri="{FF2B5EF4-FFF2-40B4-BE49-F238E27FC236}">
                <a16:creationId xmlns:a16="http://schemas.microsoft.com/office/drawing/2014/main" id="{47AA1A8E-CBF0-4B7C-6355-62AB9DABB351}"/>
              </a:ext>
            </a:extLst>
          </p:cNvPr>
          <p:cNvSpPr txBox="1"/>
          <p:nvPr/>
        </p:nvSpPr>
        <p:spPr>
          <a:xfrm>
            <a:off x="9102542" y="5773524"/>
            <a:ext cx="2390958" cy="369332"/>
          </a:xfrm>
          <a:prstGeom prst="rect">
            <a:avLst/>
          </a:prstGeom>
          <a:noFill/>
        </p:spPr>
        <p:txBody>
          <a:bodyPr wrap="square" rtlCol="0">
            <a:spAutoFit/>
          </a:bodyPr>
          <a:lstStyle/>
          <a:p>
            <a:r>
              <a:rPr lang="en-US" dirty="0"/>
              <a:t>Both stairwells Grd-L3        </a:t>
            </a:r>
            <a:endParaRPr lang="en-AU" dirty="0"/>
          </a:p>
        </p:txBody>
      </p:sp>
    </p:spTree>
    <p:extLst>
      <p:ext uri="{BB962C8B-B14F-4D97-AF65-F5344CB8AC3E}">
        <p14:creationId xmlns:p14="http://schemas.microsoft.com/office/powerpoint/2010/main" val="2687463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C6542E-A67F-7218-5DE4-D4E822A76361}"/>
              </a:ext>
            </a:extLst>
          </p:cNvPr>
          <p:cNvSpPr txBox="1"/>
          <p:nvPr/>
        </p:nvSpPr>
        <p:spPr>
          <a:xfrm>
            <a:off x="1342417" y="233464"/>
            <a:ext cx="9688749" cy="1200329"/>
          </a:xfrm>
          <a:prstGeom prst="rect">
            <a:avLst/>
          </a:prstGeom>
          <a:noFill/>
        </p:spPr>
        <p:txBody>
          <a:bodyPr wrap="square" rtlCol="0">
            <a:spAutoFit/>
          </a:bodyPr>
          <a:lstStyle/>
          <a:p>
            <a:r>
              <a:rPr lang="en-US" sz="3600" dirty="0"/>
              <a:t>Our 9</a:t>
            </a:r>
            <a:r>
              <a:rPr lang="en-US" sz="3600" baseline="30000" dirty="0"/>
              <a:t>th</a:t>
            </a:r>
            <a:r>
              <a:rPr lang="en-US" sz="3600" dirty="0"/>
              <a:t> Open House Melbourne 26</a:t>
            </a:r>
            <a:r>
              <a:rPr lang="en-US" sz="3600" baseline="30000" dirty="0"/>
              <a:t>th</a:t>
            </a:r>
            <a:r>
              <a:rPr lang="en-US" sz="3600" dirty="0"/>
              <a:t> July 2025</a:t>
            </a:r>
          </a:p>
          <a:p>
            <a:r>
              <a:rPr lang="en-US" sz="3600" dirty="0"/>
              <a:t>A record </a:t>
            </a:r>
            <a:r>
              <a:rPr lang="en-US" sz="3600" dirty="0">
                <a:solidFill>
                  <a:srgbClr val="FF0000"/>
                </a:solidFill>
              </a:rPr>
              <a:t>300+</a:t>
            </a:r>
            <a:r>
              <a:rPr lang="en-US" sz="3600" dirty="0"/>
              <a:t> visitors on the day</a:t>
            </a:r>
          </a:p>
        </p:txBody>
      </p:sp>
      <p:pic>
        <p:nvPicPr>
          <p:cNvPr id="6" name="Picture 5">
            <a:extLst>
              <a:ext uri="{FF2B5EF4-FFF2-40B4-BE49-F238E27FC236}">
                <a16:creationId xmlns:a16="http://schemas.microsoft.com/office/drawing/2014/main" id="{F1CE3667-23F6-EB52-4634-64103301D3FA}"/>
              </a:ext>
            </a:extLst>
          </p:cNvPr>
          <p:cNvPicPr>
            <a:picLocks noChangeAspect="1"/>
          </p:cNvPicPr>
          <p:nvPr/>
        </p:nvPicPr>
        <p:blipFill>
          <a:blip r:embed="rId2"/>
          <a:stretch>
            <a:fillRect/>
          </a:stretch>
        </p:blipFill>
        <p:spPr>
          <a:xfrm>
            <a:off x="0" y="1662190"/>
            <a:ext cx="3131742" cy="4217064"/>
          </a:xfrm>
          <a:prstGeom prst="rect">
            <a:avLst/>
          </a:prstGeom>
        </p:spPr>
      </p:pic>
      <p:pic>
        <p:nvPicPr>
          <p:cNvPr id="8" name="Picture 7">
            <a:extLst>
              <a:ext uri="{FF2B5EF4-FFF2-40B4-BE49-F238E27FC236}">
                <a16:creationId xmlns:a16="http://schemas.microsoft.com/office/drawing/2014/main" id="{42DAD605-BB74-2544-C632-D71BDF40CD54}"/>
              </a:ext>
            </a:extLst>
          </p:cNvPr>
          <p:cNvPicPr>
            <a:picLocks noChangeAspect="1"/>
          </p:cNvPicPr>
          <p:nvPr/>
        </p:nvPicPr>
        <p:blipFill>
          <a:blip r:embed="rId3"/>
          <a:srcRect r="-32" b="11759"/>
          <a:stretch>
            <a:fillRect/>
          </a:stretch>
        </p:blipFill>
        <p:spPr>
          <a:xfrm>
            <a:off x="3307857" y="1662190"/>
            <a:ext cx="2844538" cy="1944610"/>
          </a:xfrm>
          <a:prstGeom prst="rect">
            <a:avLst/>
          </a:prstGeom>
        </p:spPr>
      </p:pic>
      <p:pic>
        <p:nvPicPr>
          <p:cNvPr id="10" name="Picture 9">
            <a:extLst>
              <a:ext uri="{FF2B5EF4-FFF2-40B4-BE49-F238E27FC236}">
                <a16:creationId xmlns:a16="http://schemas.microsoft.com/office/drawing/2014/main" id="{38600464-BB39-63A3-721C-584596AE85DA}"/>
              </a:ext>
            </a:extLst>
          </p:cNvPr>
          <p:cNvPicPr>
            <a:picLocks noChangeAspect="1"/>
          </p:cNvPicPr>
          <p:nvPr/>
        </p:nvPicPr>
        <p:blipFill>
          <a:blip r:embed="rId4"/>
          <a:stretch>
            <a:fillRect/>
          </a:stretch>
        </p:blipFill>
        <p:spPr>
          <a:xfrm>
            <a:off x="3307857" y="3747807"/>
            <a:ext cx="2845421" cy="2125852"/>
          </a:xfrm>
          <a:prstGeom prst="rect">
            <a:avLst/>
          </a:prstGeom>
        </p:spPr>
      </p:pic>
      <p:pic>
        <p:nvPicPr>
          <p:cNvPr id="12" name="Picture 11">
            <a:extLst>
              <a:ext uri="{FF2B5EF4-FFF2-40B4-BE49-F238E27FC236}">
                <a16:creationId xmlns:a16="http://schemas.microsoft.com/office/drawing/2014/main" id="{B174C88E-0195-25AA-AE9D-226873DD2D41}"/>
              </a:ext>
            </a:extLst>
          </p:cNvPr>
          <p:cNvPicPr>
            <a:picLocks noChangeAspect="1"/>
          </p:cNvPicPr>
          <p:nvPr/>
        </p:nvPicPr>
        <p:blipFill>
          <a:blip r:embed="rId5"/>
          <a:stretch>
            <a:fillRect/>
          </a:stretch>
        </p:blipFill>
        <p:spPr>
          <a:xfrm>
            <a:off x="6328510" y="1662190"/>
            <a:ext cx="5737800" cy="4251703"/>
          </a:xfrm>
          <a:prstGeom prst="rect">
            <a:avLst/>
          </a:prstGeom>
        </p:spPr>
      </p:pic>
    </p:spTree>
    <p:extLst>
      <p:ext uri="{BB962C8B-B14F-4D97-AF65-F5344CB8AC3E}">
        <p14:creationId xmlns:p14="http://schemas.microsoft.com/office/powerpoint/2010/main" val="3741119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EF248-73F6-53D3-48FB-26BC9E5F8BC2}"/>
              </a:ext>
            </a:extLst>
          </p:cNvPr>
          <p:cNvSpPr txBox="1"/>
          <p:nvPr/>
        </p:nvSpPr>
        <p:spPr>
          <a:xfrm>
            <a:off x="1420238" y="238824"/>
            <a:ext cx="9153728" cy="646331"/>
          </a:xfrm>
          <a:prstGeom prst="rect">
            <a:avLst/>
          </a:prstGeom>
          <a:noFill/>
        </p:spPr>
        <p:txBody>
          <a:bodyPr wrap="square" rtlCol="0">
            <a:spAutoFit/>
          </a:bodyPr>
          <a:lstStyle/>
          <a:p>
            <a:r>
              <a:rPr lang="en-US" sz="3600" dirty="0"/>
              <a:t>Age Newspaper Article Monday 21</a:t>
            </a:r>
            <a:r>
              <a:rPr lang="en-US" sz="3600" baseline="30000" dirty="0"/>
              <a:t>st</a:t>
            </a:r>
            <a:r>
              <a:rPr lang="en-US" sz="3600" dirty="0"/>
              <a:t> July 2025</a:t>
            </a:r>
          </a:p>
        </p:txBody>
      </p:sp>
      <p:pic>
        <p:nvPicPr>
          <p:cNvPr id="6" name="Picture 5">
            <a:extLst>
              <a:ext uri="{FF2B5EF4-FFF2-40B4-BE49-F238E27FC236}">
                <a16:creationId xmlns:a16="http://schemas.microsoft.com/office/drawing/2014/main" id="{84541CDC-3554-8B21-B2E5-CADC1C70D10D}"/>
              </a:ext>
            </a:extLst>
          </p:cNvPr>
          <p:cNvPicPr>
            <a:picLocks noChangeAspect="1"/>
          </p:cNvPicPr>
          <p:nvPr/>
        </p:nvPicPr>
        <p:blipFill>
          <a:blip r:embed="rId2"/>
          <a:stretch>
            <a:fillRect/>
          </a:stretch>
        </p:blipFill>
        <p:spPr>
          <a:xfrm>
            <a:off x="2535751" y="775228"/>
            <a:ext cx="6959528" cy="3206007"/>
          </a:xfrm>
          <a:prstGeom prst="rect">
            <a:avLst/>
          </a:prstGeom>
        </p:spPr>
      </p:pic>
      <p:pic>
        <p:nvPicPr>
          <p:cNvPr id="8" name="Picture 7">
            <a:extLst>
              <a:ext uri="{FF2B5EF4-FFF2-40B4-BE49-F238E27FC236}">
                <a16:creationId xmlns:a16="http://schemas.microsoft.com/office/drawing/2014/main" id="{D443E6C5-7D0B-BC63-33FB-7F1D536CD9D2}"/>
              </a:ext>
            </a:extLst>
          </p:cNvPr>
          <p:cNvPicPr>
            <a:picLocks noChangeAspect="1"/>
          </p:cNvPicPr>
          <p:nvPr/>
        </p:nvPicPr>
        <p:blipFill>
          <a:blip r:embed="rId3"/>
          <a:stretch>
            <a:fillRect/>
          </a:stretch>
        </p:blipFill>
        <p:spPr>
          <a:xfrm>
            <a:off x="2535751" y="2356715"/>
            <a:ext cx="6064457" cy="4501284"/>
          </a:xfrm>
          <a:prstGeom prst="rect">
            <a:avLst/>
          </a:prstGeom>
        </p:spPr>
      </p:pic>
    </p:spTree>
    <p:extLst>
      <p:ext uri="{BB962C8B-B14F-4D97-AF65-F5344CB8AC3E}">
        <p14:creationId xmlns:p14="http://schemas.microsoft.com/office/powerpoint/2010/main" val="3210065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13ECD-A479-DF51-FEF1-946F02E30477}"/>
              </a:ext>
            </a:extLst>
          </p:cNvPr>
          <p:cNvPicPr>
            <a:picLocks noChangeAspect="1"/>
          </p:cNvPicPr>
          <p:nvPr/>
        </p:nvPicPr>
        <p:blipFill>
          <a:blip r:embed="rId2"/>
          <a:stretch>
            <a:fillRect/>
          </a:stretch>
        </p:blipFill>
        <p:spPr>
          <a:xfrm>
            <a:off x="1905000" y="839550"/>
            <a:ext cx="8088085" cy="6018450"/>
          </a:xfrm>
          <a:prstGeom prst="rect">
            <a:avLst/>
          </a:prstGeom>
        </p:spPr>
      </p:pic>
      <p:sp>
        <p:nvSpPr>
          <p:cNvPr id="6" name="TextBox 5">
            <a:extLst>
              <a:ext uri="{FF2B5EF4-FFF2-40B4-BE49-F238E27FC236}">
                <a16:creationId xmlns:a16="http://schemas.microsoft.com/office/drawing/2014/main" id="{86F767DF-EE69-2E0B-3BEB-BD33811A715D}"/>
              </a:ext>
            </a:extLst>
          </p:cNvPr>
          <p:cNvSpPr txBox="1"/>
          <p:nvPr/>
        </p:nvSpPr>
        <p:spPr>
          <a:xfrm>
            <a:off x="168727" y="91949"/>
            <a:ext cx="11560629" cy="1200329"/>
          </a:xfrm>
          <a:prstGeom prst="rect">
            <a:avLst/>
          </a:prstGeom>
          <a:noFill/>
        </p:spPr>
        <p:txBody>
          <a:bodyPr wrap="square" rtlCol="0">
            <a:spAutoFit/>
          </a:bodyPr>
          <a:lstStyle/>
          <a:p>
            <a:r>
              <a:rPr lang="en-US" sz="3600" dirty="0"/>
              <a:t>Past residents from Mid. 90s visitor tour  31</a:t>
            </a:r>
            <a:r>
              <a:rPr lang="en-US" sz="3600" baseline="30000" dirty="0"/>
              <a:t>st</a:t>
            </a:r>
            <a:r>
              <a:rPr lang="en-US" sz="3600" dirty="0"/>
              <a:t> August 2025</a:t>
            </a:r>
          </a:p>
          <a:p>
            <a:endParaRPr lang="en-US" sz="3600" dirty="0"/>
          </a:p>
        </p:txBody>
      </p:sp>
    </p:spTree>
    <p:extLst>
      <p:ext uri="{BB962C8B-B14F-4D97-AF65-F5344CB8AC3E}">
        <p14:creationId xmlns:p14="http://schemas.microsoft.com/office/powerpoint/2010/main" val="4074495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1408F5-BD3B-A69C-3290-CC82969CCFD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32D2F-6FE2-8D8C-0B3E-8FE050AABAB3}"/>
              </a:ext>
            </a:extLst>
          </p:cNvPr>
          <p:cNvSpPr>
            <a:spLocks noGrp="1"/>
          </p:cNvSpPr>
          <p:nvPr>
            <p:ph type="ctrTitle"/>
          </p:nvPr>
        </p:nvSpPr>
        <p:spPr>
          <a:xfrm>
            <a:off x="728663" y="1422400"/>
            <a:ext cx="5367337" cy="2387600"/>
          </a:xfrm>
        </p:spPr>
        <p:txBody>
          <a:bodyPr>
            <a:normAutofit/>
          </a:bodyPr>
          <a:lstStyle/>
          <a:p>
            <a:pPr algn="l"/>
            <a:r>
              <a:rPr lang="en-AU" sz="5000">
                <a:solidFill>
                  <a:schemeClr val="bg1"/>
                </a:solidFill>
              </a:rPr>
              <a:t>Achievements Over the Last</a:t>
            </a:r>
            <a:br>
              <a:rPr lang="en-AU" sz="5000">
                <a:solidFill>
                  <a:schemeClr val="bg1"/>
                </a:solidFill>
              </a:rPr>
            </a:br>
            <a:r>
              <a:rPr lang="en-AU" sz="5000">
                <a:solidFill>
                  <a:schemeClr val="bg1"/>
                </a:solidFill>
              </a:rPr>
              <a:t>15 Years</a:t>
            </a:r>
          </a:p>
        </p:txBody>
      </p:sp>
      <p:sp>
        <p:nvSpPr>
          <p:cNvPr id="36" name="Rectangle 35">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ll white building with many windows&#10;&#10;AI-generated content may be incorrect.">
            <a:extLst>
              <a:ext uri="{FF2B5EF4-FFF2-40B4-BE49-F238E27FC236}">
                <a16:creationId xmlns:a16="http://schemas.microsoft.com/office/drawing/2014/main" id="{032C7086-07D1-DAC0-F6D7-CEE392996BF3}"/>
              </a:ext>
            </a:extLst>
          </p:cNvPr>
          <p:cNvPicPr>
            <a:picLocks noChangeAspect="1"/>
          </p:cNvPicPr>
          <p:nvPr/>
        </p:nvPicPr>
        <p:blipFill>
          <a:blip r:embed="rId2">
            <a:extLst>
              <a:ext uri="{28A0092B-C50C-407E-A947-70E740481C1C}">
                <a14:useLocalDpi xmlns:a14="http://schemas.microsoft.com/office/drawing/2010/main" val="0"/>
              </a:ext>
            </a:extLst>
          </a:blip>
          <a:srcRect t="8019" r="-1" b="5834"/>
          <a:stretch>
            <a:fillRect/>
          </a:stretch>
        </p:blipFill>
        <p:spPr>
          <a:xfrm>
            <a:off x="6872418" y="1056303"/>
            <a:ext cx="4228835" cy="4640737"/>
          </a:xfrm>
          <a:prstGeom prst="rect">
            <a:avLst/>
          </a:prstGeom>
        </p:spPr>
      </p:pic>
    </p:spTree>
    <p:extLst>
      <p:ext uri="{BB962C8B-B14F-4D97-AF65-F5344CB8AC3E}">
        <p14:creationId xmlns:p14="http://schemas.microsoft.com/office/powerpoint/2010/main" val="2079292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B5646-497D-5955-E292-E17501AD2265}"/>
              </a:ext>
            </a:extLst>
          </p:cNvPr>
          <p:cNvPicPr>
            <a:picLocks noChangeAspect="1"/>
          </p:cNvPicPr>
          <p:nvPr/>
        </p:nvPicPr>
        <p:blipFill>
          <a:blip r:embed="rId2"/>
          <a:stretch>
            <a:fillRect/>
          </a:stretch>
        </p:blipFill>
        <p:spPr>
          <a:xfrm>
            <a:off x="151788" y="0"/>
            <a:ext cx="8316803" cy="6426620"/>
          </a:xfrm>
          <a:prstGeom prst="rect">
            <a:avLst/>
          </a:prstGeom>
        </p:spPr>
      </p:pic>
      <p:sp>
        <p:nvSpPr>
          <p:cNvPr id="4" name="TextBox 3">
            <a:extLst>
              <a:ext uri="{FF2B5EF4-FFF2-40B4-BE49-F238E27FC236}">
                <a16:creationId xmlns:a16="http://schemas.microsoft.com/office/drawing/2014/main" id="{8D598DD6-7DD0-2FEA-FE6E-856F8BF3269A}"/>
              </a:ext>
            </a:extLst>
          </p:cNvPr>
          <p:cNvSpPr txBox="1"/>
          <p:nvPr/>
        </p:nvSpPr>
        <p:spPr>
          <a:xfrm>
            <a:off x="9892145" y="457199"/>
            <a:ext cx="1361210" cy="707886"/>
          </a:xfrm>
          <a:prstGeom prst="rect">
            <a:avLst/>
          </a:prstGeom>
          <a:noFill/>
        </p:spPr>
        <p:txBody>
          <a:bodyPr wrap="square" rtlCol="0">
            <a:spAutoFit/>
          </a:bodyPr>
          <a:lstStyle/>
          <a:p>
            <a:r>
              <a:rPr lang="en-AU" sz="4000" dirty="0">
                <a:solidFill>
                  <a:srgbClr val="FF0000"/>
                </a:solidFill>
              </a:rPr>
              <a:t>2010</a:t>
            </a:r>
          </a:p>
        </p:txBody>
      </p:sp>
      <p:sp>
        <p:nvSpPr>
          <p:cNvPr id="5" name="TextBox 4">
            <a:extLst>
              <a:ext uri="{FF2B5EF4-FFF2-40B4-BE49-F238E27FC236}">
                <a16:creationId xmlns:a16="http://schemas.microsoft.com/office/drawing/2014/main" id="{41237D97-6B10-BDF4-377C-A6950BC6482B}"/>
              </a:ext>
            </a:extLst>
          </p:cNvPr>
          <p:cNvSpPr txBox="1"/>
          <p:nvPr/>
        </p:nvSpPr>
        <p:spPr>
          <a:xfrm>
            <a:off x="8728365" y="1880755"/>
            <a:ext cx="3210790" cy="3785652"/>
          </a:xfrm>
          <a:prstGeom prst="rect">
            <a:avLst/>
          </a:prstGeom>
          <a:noFill/>
        </p:spPr>
        <p:txBody>
          <a:bodyPr wrap="square" rtlCol="0">
            <a:spAutoFit/>
          </a:bodyPr>
          <a:lstStyle/>
          <a:p>
            <a:pPr marL="285750" indent="-285750">
              <a:buFont typeface="Arial" panose="020B0604020202020204" pitchFamily="34" charset="0"/>
              <a:buChar char="•"/>
            </a:pPr>
            <a:r>
              <a:rPr lang="en-AU" sz="2400" dirty="0"/>
              <a:t>Scraped white paint from columns</a:t>
            </a:r>
          </a:p>
          <a:p>
            <a:pPr marL="285750" indent="-285750">
              <a:buFont typeface="Arial" panose="020B0604020202020204" pitchFamily="34" charset="0"/>
              <a:buChar char="•"/>
            </a:pPr>
            <a:r>
              <a:rPr lang="en-AU" sz="2400" dirty="0"/>
              <a:t>Removed old planter box</a:t>
            </a:r>
          </a:p>
          <a:p>
            <a:pPr marL="285750" indent="-285750">
              <a:buFont typeface="Arial" panose="020B0604020202020204" pitchFamily="34" charset="0"/>
              <a:buChar char="•"/>
            </a:pPr>
            <a:r>
              <a:rPr lang="en-AU" sz="2400" dirty="0"/>
              <a:t>New installation making letter boxes a focus</a:t>
            </a:r>
          </a:p>
          <a:p>
            <a:pPr marL="285750" indent="-285750">
              <a:buFont typeface="Arial" panose="020B0604020202020204" pitchFamily="34" charset="0"/>
              <a:buChar char="•"/>
            </a:pPr>
            <a:r>
              <a:rPr lang="en-AU" sz="2400" dirty="0"/>
              <a:t>Installed security gates in car park</a:t>
            </a:r>
            <a:br>
              <a:rPr lang="en-AU" sz="2400" dirty="0"/>
            </a:br>
            <a:endParaRPr lang="en-AU" sz="2400" dirty="0"/>
          </a:p>
        </p:txBody>
      </p:sp>
      <p:pic>
        <p:nvPicPr>
          <p:cNvPr id="7" name="Picture 6">
            <a:extLst>
              <a:ext uri="{FF2B5EF4-FFF2-40B4-BE49-F238E27FC236}">
                <a16:creationId xmlns:a16="http://schemas.microsoft.com/office/drawing/2014/main" id="{914FB564-9E04-784D-FC87-6D52567D761D}"/>
              </a:ext>
            </a:extLst>
          </p:cNvPr>
          <p:cNvPicPr>
            <a:picLocks noChangeAspect="1"/>
          </p:cNvPicPr>
          <p:nvPr/>
        </p:nvPicPr>
        <p:blipFill>
          <a:blip r:embed="rId3"/>
          <a:stretch>
            <a:fillRect/>
          </a:stretch>
        </p:blipFill>
        <p:spPr>
          <a:xfrm>
            <a:off x="769311" y="270933"/>
            <a:ext cx="5146384" cy="3691467"/>
          </a:xfrm>
          <a:prstGeom prst="rect">
            <a:avLst/>
          </a:prstGeom>
        </p:spPr>
      </p:pic>
    </p:spTree>
    <p:extLst>
      <p:ext uri="{BB962C8B-B14F-4D97-AF65-F5344CB8AC3E}">
        <p14:creationId xmlns:p14="http://schemas.microsoft.com/office/powerpoint/2010/main" val="180237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8850CC-0369-40C2-F5E5-23A6E36CD51C}"/>
              </a:ext>
            </a:extLst>
          </p:cNvPr>
          <p:cNvPicPr>
            <a:picLocks noChangeAspect="1"/>
          </p:cNvPicPr>
          <p:nvPr/>
        </p:nvPicPr>
        <p:blipFill>
          <a:blip r:embed="rId2"/>
          <a:stretch>
            <a:fillRect/>
          </a:stretch>
        </p:blipFill>
        <p:spPr>
          <a:xfrm>
            <a:off x="354456" y="404390"/>
            <a:ext cx="8116433" cy="6049219"/>
          </a:xfrm>
          <a:prstGeom prst="rect">
            <a:avLst/>
          </a:prstGeom>
        </p:spPr>
      </p:pic>
      <p:sp>
        <p:nvSpPr>
          <p:cNvPr id="6" name="TextBox 5">
            <a:extLst>
              <a:ext uri="{FF2B5EF4-FFF2-40B4-BE49-F238E27FC236}">
                <a16:creationId xmlns:a16="http://schemas.microsoft.com/office/drawing/2014/main" id="{07D456C3-AAAB-104C-B94E-FCDE081D18C6}"/>
              </a:ext>
            </a:extLst>
          </p:cNvPr>
          <p:cNvSpPr txBox="1"/>
          <p:nvPr/>
        </p:nvSpPr>
        <p:spPr>
          <a:xfrm>
            <a:off x="9892145" y="457199"/>
            <a:ext cx="1361210" cy="707886"/>
          </a:xfrm>
          <a:prstGeom prst="rect">
            <a:avLst/>
          </a:prstGeom>
          <a:noFill/>
        </p:spPr>
        <p:txBody>
          <a:bodyPr wrap="square" rtlCol="0">
            <a:spAutoFit/>
          </a:bodyPr>
          <a:lstStyle/>
          <a:p>
            <a:r>
              <a:rPr lang="en-AU" sz="4000" dirty="0">
                <a:solidFill>
                  <a:srgbClr val="FF0000"/>
                </a:solidFill>
              </a:rPr>
              <a:t>2012</a:t>
            </a:r>
          </a:p>
        </p:txBody>
      </p:sp>
      <p:sp>
        <p:nvSpPr>
          <p:cNvPr id="7" name="TextBox 6">
            <a:extLst>
              <a:ext uri="{FF2B5EF4-FFF2-40B4-BE49-F238E27FC236}">
                <a16:creationId xmlns:a16="http://schemas.microsoft.com/office/drawing/2014/main" id="{EBFBD9F1-87B5-AF06-86E4-F48E3210F7D3}"/>
              </a:ext>
            </a:extLst>
          </p:cNvPr>
          <p:cNvSpPr txBox="1"/>
          <p:nvPr/>
        </p:nvSpPr>
        <p:spPr>
          <a:xfrm>
            <a:off x="8676409" y="1880755"/>
            <a:ext cx="3262745" cy="1815882"/>
          </a:xfrm>
          <a:prstGeom prst="rect">
            <a:avLst/>
          </a:prstGeom>
          <a:noFill/>
        </p:spPr>
        <p:txBody>
          <a:bodyPr wrap="square" rtlCol="0">
            <a:spAutoFit/>
          </a:bodyPr>
          <a:lstStyle/>
          <a:p>
            <a:r>
              <a:rPr lang="en-AU" sz="2800" dirty="0"/>
              <a:t>Entered Edgewater into the Open House Melbourne program</a:t>
            </a:r>
          </a:p>
        </p:txBody>
      </p:sp>
    </p:spTree>
    <p:extLst>
      <p:ext uri="{BB962C8B-B14F-4D97-AF65-F5344CB8AC3E}">
        <p14:creationId xmlns:p14="http://schemas.microsoft.com/office/powerpoint/2010/main" val="1277963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7D76-231F-9713-EA5C-65953F81DA0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1F7D000-882C-DDF5-DA71-88E78C3F39DD}"/>
              </a:ext>
            </a:extLst>
          </p:cNvPr>
          <p:cNvSpPr txBox="1"/>
          <p:nvPr/>
        </p:nvSpPr>
        <p:spPr>
          <a:xfrm>
            <a:off x="702989" y="4131734"/>
            <a:ext cx="1361210" cy="707886"/>
          </a:xfrm>
          <a:prstGeom prst="rect">
            <a:avLst/>
          </a:prstGeom>
          <a:noFill/>
        </p:spPr>
        <p:txBody>
          <a:bodyPr wrap="square" rtlCol="0">
            <a:spAutoFit/>
          </a:bodyPr>
          <a:lstStyle/>
          <a:p>
            <a:r>
              <a:rPr lang="en-AU" sz="4000" dirty="0">
                <a:solidFill>
                  <a:srgbClr val="FF0000"/>
                </a:solidFill>
              </a:rPr>
              <a:t>2012</a:t>
            </a:r>
          </a:p>
        </p:txBody>
      </p:sp>
      <p:sp>
        <p:nvSpPr>
          <p:cNvPr id="7" name="TextBox 6">
            <a:extLst>
              <a:ext uri="{FF2B5EF4-FFF2-40B4-BE49-F238E27FC236}">
                <a16:creationId xmlns:a16="http://schemas.microsoft.com/office/drawing/2014/main" id="{427F3A2C-E78B-801B-62AD-9FA9E7053F8B}"/>
              </a:ext>
            </a:extLst>
          </p:cNvPr>
          <p:cNvSpPr txBox="1"/>
          <p:nvPr/>
        </p:nvSpPr>
        <p:spPr>
          <a:xfrm>
            <a:off x="588819" y="4839620"/>
            <a:ext cx="5507181" cy="1815882"/>
          </a:xfrm>
          <a:prstGeom prst="rect">
            <a:avLst/>
          </a:prstGeom>
          <a:noFill/>
        </p:spPr>
        <p:txBody>
          <a:bodyPr wrap="square" rtlCol="0">
            <a:spAutoFit/>
          </a:bodyPr>
          <a:lstStyle/>
          <a:p>
            <a:pPr algn="ctr"/>
            <a:r>
              <a:rPr lang="en-AU" sz="2800" dirty="0"/>
              <a:t>Refurbished the corridors and the laundries and installed washing machines &amp; dryers.</a:t>
            </a:r>
            <a:br>
              <a:rPr lang="en-AU" sz="2800" dirty="0"/>
            </a:br>
            <a:endParaRPr lang="en-AU" sz="2800" dirty="0"/>
          </a:p>
        </p:txBody>
      </p:sp>
      <p:pic>
        <p:nvPicPr>
          <p:cNvPr id="3" name="Picture 2">
            <a:extLst>
              <a:ext uri="{FF2B5EF4-FFF2-40B4-BE49-F238E27FC236}">
                <a16:creationId xmlns:a16="http://schemas.microsoft.com/office/drawing/2014/main" id="{BB663C1E-8643-2713-DDE9-3178B66AF5D3}"/>
              </a:ext>
            </a:extLst>
          </p:cNvPr>
          <p:cNvPicPr>
            <a:picLocks noChangeAspect="1"/>
          </p:cNvPicPr>
          <p:nvPr/>
        </p:nvPicPr>
        <p:blipFill>
          <a:blip r:embed="rId2"/>
          <a:stretch>
            <a:fillRect/>
          </a:stretch>
        </p:blipFill>
        <p:spPr>
          <a:xfrm>
            <a:off x="326688" y="124178"/>
            <a:ext cx="5259917" cy="4007556"/>
          </a:xfrm>
          <a:prstGeom prst="rect">
            <a:avLst/>
          </a:prstGeom>
        </p:spPr>
      </p:pic>
      <p:pic>
        <p:nvPicPr>
          <p:cNvPr id="8" name="Picture 7">
            <a:extLst>
              <a:ext uri="{FF2B5EF4-FFF2-40B4-BE49-F238E27FC236}">
                <a16:creationId xmlns:a16="http://schemas.microsoft.com/office/drawing/2014/main" id="{50B83CF5-E695-DB55-3209-5305D449687C}"/>
              </a:ext>
            </a:extLst>
          </p:cNvPr>
          <p:cNvPicPr>
            <a:picLocks noChangeAspect="1"/>
          </p:cNvPicPr>
          <p:nvPr/>
        </p:nvPicPr>
        <p:blipFill>
          <a:blip r:embed="rId3"/>
          <a:stretch>
            <a:fillRect/>
          </a:stretch>
        </p:blipFill>
        <p:spPr>
          <a:xfrm>
            <a:off x="5962906" y="124178"/>
            <a:ext cx="5901096" cy="4530436"/>
          </a:xfrm>
          <a:prstGeom prst="rect">
            <a:avLst/>
          </a:prstGeom>
        </p:spPr>
      </p:pic>
    </p:spTree>
    <p:extLst>
      <p:ext uri="{BB962C8B-B14F-4D97-AF65-F5344CB8AC3E}">
        <p14:creationId xmlns:p14="http://schemas.microsoft.com/office/powerpoint/2010/main" val="299325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20A6E-E61F-D79E-51EC-D5A757C04CB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7A29B5-DB74-11DD-2C8C-BD0F60CDE902}"/>
              </a:ext>
            </a:extLst>
          </p:cNvPr>
          <p:cNvSpPr txBox="1"/>
          <p:nvPr/>
        </p:nvSpPr>
        <p:spPr>
          <a:xfrm>
            <a:off x="9892145" y="457199"/>
            <a:ext cx="1361210" cy="707886"/>
          </a:xfrm>
          <a:prstGeom prst="rect">
            <a:avLst/>
          </a:prstGeom>
          <a:noFill/>
        </p:spPr>
        <p:txBody>
          <a:bodyPr wrap="square" rtlCol="0">
            <a:spAutoFit/>
          </a:bodyPr>
          <a:lstStyle/>
          <a:p>
            <a:r>
              <a:rPr lang="en-AU" sz="4000" dirty="0">
                <a:solidFill>
                  <a:srgbClr val="FF0000"/>
                </a:solidFill>
              </a:rPr>
              <a:t>2013</a:t>
            </a:r>
          </a:p>
        </p:txBody>
      </p:sp>
      <p:sp>
        <p:nvSpPr>
          <p:cNvPr id="7" name="TextBox 6">
            <a:extLst>
              <a:ext uri="{FF2B5EF4-FFF2-40B4-BE49-F238E27FC236}">
                <a16:creationId xmlns:a16="http://schemas.microsoft.com/office/drawing/2014/main" id="{18796646-575F-BE7C-2F84-CF4D6D69BFCB}"/>
              </a:ext>
            </a:extLst>
          </p:cNvPr>
          <p:cNvSpPr txBox="1"/>
          <p:nvPr/>
        </p:nvSpPr>
        <p:spPr>
          <a:xfrm>
            <a:off x="9185563" y="1880755"/>
            <a:ext cx="2753591" cy="2677656"/>
          </a:xfrm>
          <a:prstGeom prst="rect">
            <a:avLst/>
          </a:prstGeom>
          <a:noFill/>
        </p:spPr>
        <p:txBody>
          <a:bodyPr wrap="square" rtlCol="0">
            <a:spAutoFit/>
          </a:bodyPr>
          <a:lstStyle/>
          <a:p>
            <a:r>
              <a:rPr lang="en-AU" sz="2800" dirty="0"/>
              <a:t>Low energy lighting and stairwell lighting level compliance upgrade</a:t>
            </a:r>
          </a:p>
        </p:txBody>
      </p:sp>
      <p:pic>
        <p:nvPicPr>
          <p:cNvPr id="4" name="Picture 3">
            <a:extLst>
              <a:ext uri="{FF2B5EF4-FFF2-40B4-BE49-F238E27FC236}">
                <a16:creationId xmlns:a16="http://schemas.microsoft.com/office/drawing/2014/main" id="{ACB9EB92-F71A-173C-401D-B61A204C3E53}"/>
              </a:ext>
            </a:extLst>
          </p:cNvPr>
          <p:cNvPicPr>
            <a:picLocks noChangeAspect="1"/>
          </p:cNvPicPr>
          <p:nvPr/>
        </p:nvPicPr>
        <p:blipFill>
          <a:blip r:embed="rId2"/>
          <a:stretch>
            <a:fillRect/>
          </a:stretch>
        </p:blipFill>
        <p:spPr>
          <a:xfrm>
            <a:off x="372229" y="308263"/>
            <a:ext cx="8624095" cy="6310746"/>
          </a:xfrm>
          <a:prstGeom prst="rect">
            <a:avLst/>
          </a:prstGeom>
        </p:spPr>
      </p:pic>
    </p:spTree>
    <p:extLst>
      <p:ext uri="{BB962C8B-B14F-4D97-AF65-F5344CB8AC3E}">
        <p14:creationId xmlns:p14="http://schemas.microsoft.com/office/powerpoint/2010/main" val="1736148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2234184" y="276360"/>
            <a:ext cx="7284720" cy="769441"/>
          </a:xfrm>
          <a:prstGeom prst="rect">
            <a:avLst/>
          </a:prstGeom>
        </p:spPr>
        <p:txBody>
          <a:bodyPr wrap="square">
            <a:spAutoFit/>
          </a:bodyPr>
          <a:lstStyle/>
          <a:p>
            <a:pPr algn="ctr"/>
            <a:r>
              <a:rPr lang="en-AU" sz="4400"/>
              <a:t> 2. Voting Procedure</a:t>
            </a:r>
            <a:endParaRPr lang="en-AU" sz="4400" dirty="0"/>
          </a:p>
        </p:txBody>
      </p:sp>
      <p:pic>
        <p:nvPicPr>
          <p:cNvPr id="11" name="Picture 10" descr="A large white building with many windows&#10;&#10;Description automatically generated">
            <a:extLst>
              <a:ext uri="{FF2B5EF4-FFF2-40B4-BE49-F238E27FC236}">
                <a16:creationId xmlns:a16="http://schemas.microsoft.com/office/drawing/2014/main" id="{76CDE017-6B71-006C-9376-223135DFA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368" y="1045801"/>
            <a:ext cx="7827264" cy="5032248"/>
          </a:xfrm>
          <a:prstGeom prst="rect">
            <a:avLst/>
          </a:prstGeom>
        </p:spPr>
      </p:pic>
      <p:sp>
        <p:nvSpPr>
          <p:cNvPr id="12" name="TextBox 11">
            <a:extLst>
              <a:ext uri="{FF2B5EF4-FFF2-40B4-BE49-F238E27FC236}">
                <a16:creationId xmlns:a16="http://schemas.microsoft.com/office/drawing/2014/main" id="{1279864E-14FB-0A39-C45B-74025CEDCB0C}"/>
              </a:ext>
            </a:extLst>
          </p:cNvPr>
          <p:cNvSpPr txBox="1"/>
          <p:nvPr/>
        </p:nvSpPr>
        <p:spPr>
          <a:xfrm>
            <a:off x="3468417" y="6212308"/>
            <a:ext cx="4816255" cy="369332"/>
          </a:xfrm>
          <a:prstGeom prst="rect">
            <a:avLst/>
          </a:prstGeom>
          <a:noFill/>
        </p:spPr>
        <p:txBody>
          <a:bodyPr wrap="none" rtlCol="0">
            <a:spAutoFit/>
          </a:bodyPr>
          <a:lstStyle/>
          <a:p>
            <a:pPr algn="ctr"/>
            <a:r>
              <a:rPr lang="en-AU" dirty="0"/>
              <a:t>Image Credit: Peter Bennetts – with permission</a:t>
            </a:r>
          </a:p>
        </p:txBody>
      </p:sp>
    </p:spTree>
    <p:extLst>
      <p:ext uri="{BB962C8B-B14F-4D97-AF65-F5344CB8AC3E}">
        <p14:creationId xmlns:p14="http://schemas.microsoft.com/office/powerpoint/2010/main" val="2866333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B3FC9-9CBE-44F0-94DC-FC09F4D02F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204CD62-E382-6B41-C3D2-6F1086D0A5C0}"/>
              </a:ext>
            </a:extLst>
          </p:cNvPr>
          <p:cNvSpPr txBox="1"/>
          <p:nvPr/>
        </p:nvSpPr>
        <p:spPr>
          <a:xfrm>
            <a:off x="9892145" y="457199"/>
            <a:ext cx="1361210" cy="707886"/>
          </a:xfrm>
          <a:prstGeom prst="rect">
            <a:avLst/>
          </a:prstGeom>
          <a:noFill/>
        </p:spPr>
        <p:txBody>
          <a:bodyPr wrap="square" rtlCol="0">
            <a:spAutoFit/>
          </a:bodyPr>
          <a:lstStyle/>
          <a:p>
            <a:r>
              <a:rPr lang="en-AU" sz="4000" dirty="0">
                <a:solidFill>
                  <a:srgbClr val="FF0000"/>
                </a:solidFill>
              </a:rPr>
              <a:t>2013</a:t>
            </a:r>
          </a:p>
        </p:txBody>
      </p:sp>
      <p:sp>
        <p:nvSpPr>
          <p:cNvPr id="7" name="TextBox 6">
            <a:extLst>
              <a:ext uri="{FF2B5EF4-FFF2-40B4-BE49-F238E27FC236}">
                <a16:creationId xmlns:a16="http://schemas.microsoft.com/office/drawing/2014/main" id="{EF8562D5-0C7E-BDE1-C1DC-CB50CFB399B7}"/>
              </a:ext>
            </a:extLst>
          </p:cNvPr>
          <p:cNvSpPr txBox="1"/>
          <p:nvPr/>
        </p:nvSpPr>
        <p:spPr>
          <a:xfrm>
            <a:off x="9185563" y="1880755"/>
            <a:ext cx="2753591" cy="2246769"/>
          </a:xfrm>
          <a:prstGeom prst="rect">
            <a:avLst/>
          </a:prstGeom>
          <a:noFill/>
        </p:spPr>
        <p:txBody>
          <a:bodyPr wrap="square" rtlCol="0">
            <a:spAutoFit/>
          </a:bodyPr>
          <a:lstStyle/>
          <a:p>
            <a:r>
              <a:rPr lang="en-AU" sz="2800" dirty="0"/>
              <a:t>Landscaped the grounds with native trees, plants, and herbs</a:t>
            </a:r>
          </a:p>
        </p:txBody>
      </p:sp>
      <p:pic>
        <p:nvPicPr>
          <p:cNvPr id="3" name="Picture 2">
            <a:extLst>
              <a:ext uri="{FF2B5EF4-FFF2-40B4-BE49-F238E27FC236}">
                <a16:creationId xmlns:a16="http://schemas.microsoft.com/office/drawing/2014/main" id="{C251CFB2-6885-BBA1-7A06-7B3697027D96}"/>
              </a:ext>
            </a:extLst>
          </p:cNvPr>
          <p:cNvPicPr>
            <a:picLocks noChangeAspect="1"/>
          </p:cNvPicPr>
          <p:nvPr/>
        </p:nvPicPr>
        <p:blipFill>
          <a:blip r:embed="rId2"/>
          <a:stretch>
            <a:fillRect/>
          </a:stretch>
        </p:blipFill>
        <p:spPr>
          <a:xfrm>
            <a:off x="165751" y="151834"/>
            <a:ext cx="8742490" cy="6415221"/>
          </a:xfrm>
          <a:prstGeom prst="rect">
            <a:avLst/>
          </a:prstGeom>
        </p:spPr>
      </p:pic>
    </p:spTree>
    <p:extLst>
      <p:ext uri="{BB962C8B-B14F-4D97-AF65-F5344CB8AC3E}">
        <p14:creationId xmlns:p14="http://schemas.microsoft.com/office/powerpoint/2010/main" val="1304418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D46E-EF96-30BB-08ED-462ED02AF33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86A278-F061-581B-C7D4-CA4B760EBCE2}"/>
              </a:ext>
            </a:extLst>
          </p:cNvPr>
          <p:cNvSpPr txBox="1"/>
          <p:nvPr/>
        </p:nvSpPr>
        <p:spPr>
          <a:xfrm>
            <a:off x="8644171" y="678819"/>
            <a:ext cx="1361210" cy="707886"/>
          </a:xfrm>
          <a:prstGeom prst="rect">
            <a:avLst/>
          </a:prstGeom>
          <a:noFill/>
        </p:spPr>
        <p:txBody>
          <a:bodyPr wrap="square" rtlCol="0">
            <a:spAutoFit/>
          </a:bodyPr>
          <a:lstStyle/>
          <a:p>
            <a:r>
              <a:rPr lang="en-AU" sz="4000" dirty="0">
                <a:solidFill>
                  <a:srgbClr val="FF0000"/>
                </a:solidFill>
              </a:rPr>
              <a:t>2013</a:t>
            </a:r>
          </a:p>
        </p:txBody>
      </p:sp>
      <p:sp>
        <p:nvSpPr>
          <p:cNvPr id="7" name="TextBox 6">
            <a:extLst>
              <a:ext uri="{FF2B5EF4-FFF2-40B4-BE49-F238E27FC236}">
                <a16:creationId xmlns:a16="http://schemas.microsoft.com/office/drawing/2014/main" id="{3DF1ABB0-50CE-4753-73EF-B792CEE39F75}"/>
              </a:ext>
            </a:extLst>
          </p:cNvPr>
          <p:cNvSpPr txBox="1"/>
          <p:nvPr/>
        </p:nvSpPr>
        <p:spPr>
          <a:xfrm>
            <a:off x="997084" y="5026880"/>
            <a:ext cx="3936910" cy="523220"/>
          </a:xfrm>
          <a:prstGeom prst="rect">
            <a:avLst/>
          </a:prstGeom>
          <a:noFill/>
        </p:spPr>
        <p:txBody>
          <a:bodyPr wrap="square" rtlCol="0">
            <a:spAutoFit/>
          </a:bodyPr>
          <a:lstStyle/>
          <a:p>
            <a:r>
              <a:rPr lang="en-AU" sz="2800" dirty="0"/>
              <a:t>Resurfaced the car park</a:t>
            </a:r>
          </a:p>
        </p:txBody>
      </p:sp>
      <p:pic>
        <p:nvPicPr>
          <p:cNvPr id="4" name="Picture 3">
            <a:extLst>
              <a:ext uri="{FF2B5EF4-FFF2-40B4-BE49-F238E27FC236}">
                <a16:creationId xmlns:a16="http://schemas.microsoft.com/office/drawing/2014/main" id="{F70B4462-0F69-2E6B-A54A-A5C58122534D}"/>
              </a:ext>
            </a:extLst>
          </p:cNvPr>
          <p:cNvPicPr>
            <a:picLocks noChangeAspect="1"/>
          </p:cNvPicPr>
          <p:nvPr/>
        </p:nvPicPr>
        <p:blipFill>
          <a:blip r:embed="rId2"/>
          <a:stretch>
            <a:fillRect/>
          </a:stretch>
        </p:blipFill>
        <p:spPr>
          <a:xfrm>
            <a:off x="42809" y="-1"/>
            <a:ext cx="6053191" cy="3834245"/>
          </a:xfrm>
          <a:prstGeom prst="rect">
            <a:avLst/>
          </a:prstGeom>
        </p:spPr>
      </p:pic>
      <p:pic>
        <p:nvPicPr>
          <p:cNvPr id="8" name="Picture 7">
            <a:extLst>
              <a:ext uri="{FF2B5EF4-FFF2-40B4-BE49-F238E27FC236}">
                <a16:creationId xmlns:a16="http://schemas.microsoft.com/office/drawing/2014/main" id="{8CF7653C-090B-2B01-C23D-F3BC930AE561}"/>
              </a:ext>
            </a:extLst>
          </p:cNvPr>
          <p:cNvPicPr>
            <a:picLocks noChangeAspect="1"/>
          </p:cNvPicPr>
          <p:nvPr/>
        </p:nvPicPr>
        <p:blipFill>
          <a:blip r:embed="rId3"/>
          <a:stretch>
            <a:fillRect/>
          </a:stretch>
        </p:blipFill>
        <p:spPr>
          <a:xfrm>
            <a:off x="6096000" y="2296732"/>
            <a:ext cx="6053191" cy="4561268"/>
          </a:xfrm>
          <a:prstGeom prst="rect">
            <a:avLst/>
          </a:prstGeom>
        </p:spPr>
      </p:pic>
    </p:spTree>
    <p:extLst>
      <p:ext uri="{BB962C8B-B14F-4D97-AF65-F5344CB8AC3E}">
        <p14:creationId xmlns:p14="http://schemas.microsoft.com/office/powerpoint/2010/main" val="2885633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204E-07FF-03CC-940B-7193F3ADC7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27E222-AD95-FF7A-EA7C-050B82485951}"/>
              </a:ext>
            </a:extLst>
          </p:cNvPr>
          <p:cNvSpPr txBox="1"/>
          <p:nvPr/>
        </p:nvSpPr>
        <p:spPr>
          <a:xfrm>
            <a:off x="8699755" y="489457"/>
            <a:ext cx="1361210" cy="707886"/>
          </a:xfrm>
          <a:prstGeom prst="rect">
            <a:avLst/>
          </a:prstGeom>
          <a:noFill/>
        </p:spPr>
        <p:txBody>
          <a:bodyPr wrap="square" rtlCol="0">
            <a:spAutoFit/>
          </a:bodyPr>
          <a:lstStyle/>
          <a:p>
            <a:r>
              <a:rPr lang="en-AU" sz="4000" dirty="0">
                <a:solidFill>
                  <a:srgbClr val="FF0000"/>
                </a:solidFill>
              </a:rPr>
              <a:t>2014</a:t>
            </a:r>
          </a:p>
        </p:txBody>
      </p:sp>
      <p:sp>
        <p:nvSpPr>
          <p:cNvPr id="7" name="TextBox 6">
            <a:extLst>
              <a:ext uri="{FF2B5EF4-FFF2-40B4-BE49-F238E27FC236}">
                <a16:creationId xmlns:a16="http://schemas.microsoft.com/office/drawing/2014/main" id="{C4B7144D-EA9C-2EF1-B6BF-0BCADBE99301}"/>
              </a:ext>
            </a:extLst>
          </p:cNvPr>
          <p:cNvSpPr txBox="1"/>
          <p:nvPr/>
        </p:nvSpPr>
        <p:spPr>
          <a:xfrm>
            <a:off x="1334653" y="5240113"/>
            <a:ext cx="2630407" cy="523220"/>
          </a:xfrm>
          <a:prstGeom prst="rect">
            <a:avLst/>
          </a:prstGeom>
          <a:noFill/>
        </p:spPr>
        <p:txBody>
          <a:bodyPr wrap="square" rtlCol="0">
            <a:spAutoFit/>
          </a:bodyPr>
          <a:lstStyle/>
          <a:p>
            <a:r>
              <a:rPr lang="en-AU" sz="2800" dirty="0"/>
              <a:t>Airlocks project</a:t>
            </a:r>
          </a:p>
        </p:txBody>
      </p:sp>
      <p:pic>
        <p:nvPicPr>
          <p:cNvPr id="13" name="Picture 12">
            <a:extLst>
              <a:ext uri="{FF2B5EF4-FFF2-40B4-BE49-F238E27FC236}">
                <a16:creationId xmlns:a16="http://schemas.microsoft.com/office/drawing/2014/main" id="{C8948EAB-68CC-673C-6805-78B32E89BA37}"/>
              </a:ext>
            </a:extLst>
          </p:cNvPr>
          <p:cNvPicPr>
            <a:picLocks noChangeAspect="1"/>
          </p:cNvPicPr>
          <p:nvPr/>
        </p:nvPicPr>
        <p:blipFill>
          <a:blip r:embed="rId2"/>
          <a:stretch>
            <a:fillRect/>
          </a:stretch>
        </p:blipFill>
        <p:spPr>
          <a:xfrm>
            <a:off x="5301735" y="1837511"/>
            <a:ext cx="6791325" cy="4933950"/>
          </a:xfrm>
          <a:prstGeom prst="rect">
            <a:avLst/>
          </a:prstGeom>
        </p:spPr>
      </p:pic>
      <p:pic>
        <p:nvPicPr>
          <p:cNvPr id="14" name="Picture 13">
            <a:extLst>
              <a:ext uri="{FF2B5EF4-FFF2-40B4-BE49-F238E27FC236}">
                <a16:creationId xmlns:a16="http://schemas.microsoft.com/office/drawing/2014/main" id="{6D2D6EDD-4EE5-B886-F318-F8D364D179F8}"/>
              </a:ext>
            </a:extLst>
          </p:cNvPr>
          <p:cNvPicPr>
            <a:picLocks noChangeAspect="1"/>
          </p:cNvPicPr>
          <p:nvPr/>
        </p:nvPicPr>
        <p:blipFill>
          <a:blip r:embed="rId3"/>
          <a:stretch>
            <a:fillRect/>
          </a:stretch>
        </p:blipFill>
        <p:spPr>
          <a:xfrm>
            <a:off x="98940" y="71983"/>
            <a:ext cx="6195371" cy="4443898"/>
          </a:xfrm>
          <a:prstGeom prst="rect">
            <a:avLst/>
          </a:prstGeom>
        </p:spPr>
      </p:pic>
    </p:spTree>
    <p:extLst>
      <p:ext uri="{BB962C8B-B14F-4D97-AF65-F5344CB8AC3E}">
        <p14:creationId xmlns:p14="http://schemas.microsoft.com/office/powerpoint/2010/main" val="93902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27718-BF5A-4D61-9225-D77F46AD64F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83FBAF7-DE47-A29E-4264-57AF87A61FDD}"/>
              </a:ext>
            </a:extLst>
          </p:cNvPr>
          <p:cNvSpPr txBox="1"/>
          <p:nvPr/>
        </p:nvSpPr>
        <p:spPr>
          <a:xfrm>
            <a:off x="9811582" y="541411"/>
            <a:ext cx="1361210" cy="707886"/>
          </a:xfrm>
          <a:prstGeom prst="rect">
            <a:avLst/>
          </a:prstGeom>
          <a:noFill/>
        </p:spPr>
        <p:txBody>
          <a:bodyPr wrap="square" rtlCol="0">
            <a:spAutoFit/>
          </a:bodyPr>
          <a:lstStyle/>
          <a:p>
            <a:r>
              <a:rPr lang="en-AU" sz="4000" dirty="0">
                <a:solidFill>
                  <a:srgbClr val="FF0000"/>
                </a:solidFill>
              </a:rPr>
              <a:t>2015</a:t>
            </a:r>
          </a:p>
        </p:txBody>
      </p:sp>
      <p:sp>
        <p:nvSpPr>
          <p:cNvPr id="7" name="TextBox 6">
            <a:extLst>
              <a:ext uri="{FF2B5EF4-FFF2-40B4-BE49-F238E27FC236}">
                <a16:creationId xmlns:a16="http://schemas.microsoft.com/office/drawing/2014/main" id="{6A9E18BC-1937-6FAE-6034-A3A5E1B2D134}"/>
              </a:ext>
            </a:extLst>
          </p:cNvPr>
          <p:cNvSpPr txBox="1"/>
          <p:nvPr/>
        </p:nvSpPr>
        <p:spPr>
          <a:xfrm>
            <a:off x="9153708" y="2284484"/>
            <a:ext cx="2676957" cy="954107"/>
          </a:xfrm>
          <a:prstGeom prst="rect">
            <a:avLst/>
          </a:prstGeom>
          <a:noFill/>
        </p:spPr>
        <p:txBody>
          <a:bodyPr wrap="square" rtlCol="0">
            <a:spAutoFit/>
          </a:bodyPr>
          <a:lstStyle/>
          <a:p>
            <a:r>
              <a:rPr lang="en-AU" sz="2800" dirty="0"/>
              <a:t>Rooftop project started</a:t>
            </a:r>
          </a:p>
        </p:txBody>
      </p:sp>
      <p:pic>
        <p:nvPicPr>
          <p:cNvPr id="3" name="Picture 2">
            <a:extLst>
              <a:ext uri="{FF2B5EF4-FFF2-40B4-BE49-F238E27FC236}">
                <a16:creationId xmlns:a16="http://schemas.microsoft.com/office/drawing/2014/main" id="{F351D567-F9FE-95F1-EEB4-93836ED84CE6}"/>
              </a:ext>
            </a:extLst>
          </p:cNvPr>
          <p:cNvPicPr>
            <a:picLocks noChangeAspect="1"/>
          </p:cNvPicPr>
          <p:nvPr/>
        </p:nvPicPr>
        <p:blipFill>
          <a:blip r:embed="rId2"/>
          <a:stretch>
            <a:fillRect/>
          </a:stretch>
        </p:blipFill>
        <p:spPr>
          <a:xfrm>
            <a:off x="-25602" y="-1"/>
            <a:ext cx="8808137" cy="6639791"/>
          </a:xfrm>
          <a:prstGeom prst="rect">
            <a:avLst/>
          </a:prstGeom>
        </p:spPr>
      </p:pic>
    </p:spTree>
    <p:extLst>
      <p:ext uri="{BB962C8B-B14F-4D97-AF65-F5344CB8AC3E}">
        <p14:creationId xmlns:p14="http://schemas.microsoft.com/office/powerpoint/2010/main" val="95243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E178-E428-9B89-F9D2-63BDAC781D7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2849B3D-A54D-E629-2285-37D5653D0BC5}"/>
              </a:ext>
            </a:extLst>
          </p:cNvPr>
          <p:cNvSpPr txBox="1"/>
          <p:nvPr/>
        </p:nvSpPr>
        <p:spPr>
          <a:xfrm>
            <a:off x="9811582" y="541411"/>
            <a:ext cx="1361210" cy="707886"/>
          </a:xfrm>
          <a:prstGeom prst="rect">
            <a:avLst/>
          </a:prstGeom>
          <a:noFill/>
        </p:spPr>
        <p:txBody>
          <a:bodyPr wrap="square" rtlCol="0">
            <a:spAutoFit/>
          </a:bodyPr>
          <a:lstStyle/>
          <a:p>
            <a:r>
              <a:rPr lang="en-AU" sz="4000" dirty="0">
                <a:solidFill>
                  <a:srgbClr val="FF0000"/>
                </a:solidFill>
              </a:rPr>
              <a:t>2017</a:t>
            </a:r>
          </a:p>
        </p:txBody>
      </p:sp>
      <p:pic>
        <p:nvPicPr>
          <p:cNvPr id="4" name="Picture 3">
            <a:extLst>
              <a:ext uri="{FF2B5EF4-FFF2-40B4-BE49-F238E27FC236}">
                <a16:creationId xmlns:a16="http://schemas.microsoft.com/office/drawing/2014/main" id="{28236DE5-B1BF-12C9-B55E-7C553D517019}"/>
              </a:ext>
            </a:extLst>
          </p:cNvPr>
          <p:cNvPicPr>
            <a:picLocks noChangeAspect="1"/>
          </p:cNvPicPr>
          <p:nvPr/>
        </p:nvPicPr>
        <p:blipFill>
          <a:blip r:embed="rId2"/>
          <a:stretch>
            <a:fillRect/>
          </a:stretch>
        </p:blipFill>
        <p:spPr>
          <a:xfrm>
            <a:off x="529752" y="114300"/>
            <a:ext cx="8831557" cy="6244936"/>
          </a:xfrm>
          <a:prstGeom prst="rect">
            <a:avLst/>
          </a:prstGeom>
        </p:spPr>
      </p:pic>
    </p:spTree>
    <p:extLst>
      <p:ext uri="{BB962C8B-B14F-4D97-AF65-F5344CB8AC3E}">
        <p14:creationId xmlns:p14="http://schemas.microsoft.com/office/powerpoint/2010/main" val="3817947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418F-CD97-A662-16ED-41A0DFE12C0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832BDAD-9F86-7780-733B-AE2A158868F4}"/>
              </a:ext>
            </a:extLst>
          </p:cNvPr>
          <p:cNvSpPr txBox="1"/>
          <p:nvPr/>
        </p:nvSpPr>
        <p:spPr>
          <a:xfrm>
            <a:off x="8635893" y="684054"/>
            <a:ext cx="1361210" cy="707886"/>
          </a:xfrm>
          <a:prstGeom prst="rect">
            <a:avLst/>
          </a:prstGeom>
          <a:noFill/>
        </p:spPr>
        <p:txBody>
          <a:bodyPr wrap="square" rtlCol="0">
            <a:spAutoFit/>
          </a:bodyPr>
          <a:lstStyle/>
          <a:p>
            <a:r>
              <a:rPr lang="en-AU" sz="4000" dirty="0">
                <a:solidFill>
                  <a:srgbClr val="FF0000"/>
                </a:solidFill>
              </a:rPr>
              <a:t>2017</a:t>
            </a:r>
          </a:p>
        </p:txBody>
      </p:sp>
      <p:sp>
        <p:nvSpPr>
          <p:cNvPr id="7" name="TextBox 6">
            <a:extLst>
              <a:ext uri="{FF2B5EF4-FFF2-40B4-BE49-F238E27FC236}">
                <a16:creationId xmlns:a16="http://schemas.microsoft.com/office/drawing/2014/main" id="{11281025-CAEF-44EA-473F-1EACA95E1339}"/>
              </a:ext>
            </a:extLst>
          </p:cNvPr>
          <p:cNvSpPr txBox="1"/>
          <p:nvPr/>
        </p:nvSpPr>
        <p:spPr>
          <a:xfrm>
            <a:off x="1337522" y="5478221"/>
            <a:ext cx="3642628" cy="523220"/>
          </a:xfrm>
          <a:prstGeom prst="rect">
            <a:avLst/>
          </a:prstGeom>
          <a:noFill/>
        </p:spPr>
        <p:txBody>
          <a:bodyPr wrap="square" rtlCol="0">
            <a:spAutoFit/>
          </a:bodyPr>
          <a:lstStyle/>
          <a:p>
            <a:r>
              <a:rPr lang="en-AU" sz="2800" dirty="0"/>
              <a:t>Heritage recognition</a:t>
            </a:r>
          </a:p>
        </p:txBody>
      </p:sp>
      <p:pic>
        <p:nvPicPr>
          <p:cNvPr id="4" name="Picture 3">
            <a:extLst>
              <a:ext uri="{FF2B5EF4-FFF2-40B4-BE49-F238E27FC236}">
                <a16:creationId xmlns:a16="http://schemas.microsoft.com/office/drawing/2014/main" id="{8F7B5ECD-D185-53E7-3859-882086D686A7}"/>
              </a:ext>
            </a:extLst>
          </p:cNvPr>
          <p:cNvPicPr>
            <a:picLocks noChangeAspect="1"/>
          </p:cNvPicPr>
          <p:nvPr/>
        </p:nvPicPr>
        <p:blipFill>
          <a:blip r:embed="rId2"/>
          <a:stretch>
            <a:fillRect/>
          </a:stretch>
        </p:blipFill>
        <p:spPr>
          <a:xfrm>
            <a:off x="0" y="0"/>
            <a:ext cx="6317673" cy="4782006"/>
          </a:xfrm>
          <a:prstGeom prst="rect">
            <a:avLst/>
          </a:prstGeom>
        </p:spPr>
      </p:pic>
      <p:pic>
        <p:nvPicPr>
          <p:cNvPr id="8" name="Picture 7">
            <a:extLst>
              <a:ext uri="{FF2B5EF4-FFF2-40B4-BE49-F238E27FC236}">
                <a16:creationId xmlns:a16="http://schemas.microsoft.com/office/drawing/2014/main" id="{7B8D5836-6BD4-E12F-6A68-BF69D99B7522}"/>
              </a:ext>
            </a:extLst>
          </p:cNvPr>
          <p:cNvPicPr>
            <a:picLocks noChangeAspect="1"/>
          </p:cNvPicPr>
          <p:nvPr/>
        </p:nvPicPr>
        <p:blipFill>
          <a:blip r:embed="rId3"/>
          <a:stretch>
            <a:fillRect/>
          </a:stretch>
        </p:blipFill>
        <p:spPr>
          <a:xfrm>
            <a:off x="5751390" y="2075994"/>
            <a:ext cx="6440610" cy="4782006"/>
          </a:xfrm>
          <a:prstGeom prst="rect">
            <a:avLst/>
          </a:prstGeom>
        </p:spPr>
      </p:pic>
    </p:spTree>
    <p:extLst>
      <p:ext uri="{BB962C8B-B14F-4D97-AF65-F5344CB8AC3E}">
        <p14:creationId xmlns:p14="http://schemas.microsoft.com/office/powerpoint/2010/main" val="3694010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D28B-CA95-9396-C118-2AA8385550A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8658269-BA0D-D4FF-4523-98CECE900A7E}"/>
              </a:ext>
            </a:extLst>
          </p:cNvPr>
          <p:cNvSpPr txBox="1"/>
          <p:nvPr/>
        </p:nvSpPr>
        <p:spPr>
          <a:xfrm>
            <a:off x="9776602" y="484737"/>
            <a:ext cx="1361210" cy="707886"/>
          </a:xfrm>
          <a:prstGeom prst="rect">
            <a:avLst/>
          </a:prstGeom>
          <a:noFill/>
        </p:spPr>
        <p:txBody>
          <a:bodyPr wrap="square" rtlCol="0">
            <a:spAutoFit/>
          </a:bodyPr>
          <a:lstStyle/>
          <a:p>
            <a:r>
              <a:rPr lang="en-AU" sz="4000" dirty="0">
                <a:solidFill>
                  <a:srgbClr val="FF0000"/>
                </a:solidFill>
              </a:rPr>
              <a:t>2017</a:t>
            </a:r>
          </a:p>
        </p:txBody>
      </p:sp>
      <p:sp>
        <p:nvSpPr>
          <p:cNvPr id="7" name="TextBox 6">
            <a:extLst>
              <a:ext uri="{FF2B5EF4-FFF2-40B4-BE49-F238E27FC236}">
                <a16:creationId xmlns:a16="http://schemas.microsoft.com/office/drawing/2014/main" id="{6E91DEC5-D5B2-C1EC-F87F-B449E82088B4}"/>
              </a:ext>
            </a:extLst>
          </p:cNvPr>
          <p:cNvSpPr txBox="1"/>
          <p:nvPr/>
        </p:nvSpPr>
        <p:spPr>
          <a:xfrm>
            <a:off x="9519121" y="2319385"/>
            <a:ext cx="2129088" cy="954107"/>
          </a:xfrm>
          <a:prstGeom prst="rect">
            <a:avLst/>
          </a:prstGeom>
          <a:noFill/>
        </p:spPr>
        <p:txBody>
          <a:bodyPr wrap="square" rtlCol="0">
            <a:spAutoFit/>
          </a:bodyPr>
          <a:lstStyle/>
          <a:p>
            <a:r>
              <a:rPr lang="en-AU" sz="2800" dirty="0"/>
              <a:t>Heritage recognition</a:t>
            </a:r>
          </a:p>
        </p:txBody>
      </p:sp>
      <p:pic>
        <p:nvPicPr>
          <p:cNvPr id="3" name="Picture 2">
            <a:extLst>
              <a:ext uri="{FF2B5EF4-FFF2-40B4-BE49-F238E27FC236}">
                <a16:creationId xmlns:a16="http://schemas.microsoft.com/office/drawing/2014/main" id="{921F38D2-404A-B81A-336B-98D9C5F43C58}"/>
              </a:ext>
            </a:extLst>
          </p:cNvPr>
          <p:cNvPicPr>
            <a:picLocks noChangeAspect="1"/>
          </p:cNvPicPr>
          <p:nvPr/>
        </p:nvPicPr>
        <p:blipFill>
          <a:blip r:embed="rId2"/>
          <a:stretch>
            <a:fillRect/>
          </a:stretch>
        </p:blipFill>
        <p:spPr>
          <a:xfrm>
            <a:off x="142009" y="85339"/>
            <a:ext cx="8696173" cy="6211552"/>
          </a:xfrm>
          <a:prstGeom prst="rect">
            <a:avLst/>
          </a:prstGeom>
        </p:spPr>
      </p:pic>
    </p:spTree>
    <p:extLst>
      <p:ext uri="{BB962C8B-B14F-4D97-AF65-F5344CB8AC3E}">
        <p14:creationId xmlns:p14="http://schemas.microsoft.com/office/powerpoint/2010/main" val="3019948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89F0-6F68-0AF5-9597-810B4051FF8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DB177D0-9343-CFEE-C743-E7BB1EA63FA9}"/>
              </a:ext>
            </a:extLst>
          </p:cNvPr>
          <p:cNvSpPr txBox="1"/>
          <p:nvPr/>
        </p:nvSpPr>
        <p:spPr>
          <a:xfrm>
            <a:off x="10067547" y="609428"/>
            <a:ext cx="1361210" cy="707886"/>
          </a:xfrm>
          <a:prstGeom prst="rect">
            <a:avLst/>
          </a:prstGeom>
          <a:noFill/>
        </p:spPr>
        <p:txBody>
          <a:bodyPr wrap="square" rtlCol="0">
            <a:spAutoFit/>
          </a:bodyPr>
          <a:lstStyle/>
          <a:p>
            <a:r>
              <a:rPr lang="en-AU" sz="4000" dirty="0">
                <a:solidFill>
                  <a:srgbClr val="FF0000"/>
                </a:solidFill>
              </a:rPr>
              <a:t>2017</a:t>
            </a:r>
          </a:p>
        </p:txBody>
      </p:sp>
      <p:sp>
        <p:nvSpPr>
          <p:cNvPr id="7" name="TextBox 6">
            <a:extLst>
              <a:ext uri="{FF2B5EF4-FFF2-40B4-BE49-F238E27FC236}">
                <a16:creationId xmlns:a16="http://schemas.microsoft.com/office/drawing/2014/main" id="{67FEE002-2A37-E369-7F22-E3A8F5F96442}"/>
              </a:ext>
            </a:extLst>
          </p:cNvPr>
          <p:cNvSpPr txBox="1"/>
          <p:nvPr/>
        </p:nvSpPr>
        <p:spPr>
          <a:xfrm>
            <a:off x="2287732" y="6143239"/>
            <a:ext cx="7616536" cy="523220"/>
          </a:xfrm>
          <a:prstGeom prst="rect">
            <a:avLst/>
          </a:prstGeom>
          <a:noFill/>
        </p:spPr>
        <p:txBody>
          <a:bodyPr wrap="square" rtlCol="0">
            <a:spAutoFit/>
          </a:bodyPr>
          <a:lstStyle/>
          <a:p>
            <a:r>
              <a:rPr lang="en-AU" sz="2800" dirty="0"/>
              <a:t>Rooftop project continues. Testing the roof.</a:t>
            </a:r>
          </a:p>
        </p:txBody>
      </p:sp>
      <p:pic>
        <p:nvPicPr>
          <p:cNvPr id="4" name="Picture 3">
            <a:extLst>
              <a:ext uri="{FF2B5EF4-FFF2-40B4-BE49-F238E27FC236}">
                <a16:creationId xmlns:a16="http://schemas.microsoft.com/office/drawing/2014/main" id="{ECDE39FE-93F3-F583-6934-88B53BCD01C3}"/>
              </a:ext>
            </a:extLst>
          </p:cNvPr>
          <p:cNvPicPr>
            <a:picLocks noChangeAspect="1"/>
          </p:cNvPicPr>
          <p:nvPr/>
        </p:nvPicPr>
        <p:blipFill>
          <a:blip r:embed="rId2"/>
          <a:stretch>
            <a:fillRect/>
          </a:stretch>
        </p:blipFill>
        <p:spPr>
          <a:xfrm>
            <a:off x="763243" y="99857"/>
            <a:ext cx="8416636" cy="6043382"/>
          </a:xfrm>
          <a:prstGeom prst="rect">
            <a:avLst/>
          </a:prstGeom>
        </p:spPr>
      </p:pic>
    </p:spTree>
    <p:extLst>
      <p:ext uri="{BB962C8B-B14F-4D97-AF65-F5344CB8AC3E}">
        <p14:creationId xmlns:p14="http://schemas.microsoft.com/office/powerpoint/2010/main" val="89279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96EE9-F49C-B525-5B10-5B2E90E1EF6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5D0F021-1CF7-516E-6E05-FBDBBDA7E115}"/>
              </a:ext>
            </a:extLst>
          </p:cNvPr>
          <p:cNvSpPr txBox="1"/>
          <p:nvPr/>
        </p:nvSpPr>
        <p:spPr>
          <a:xfrm>
            <a:off x="9226624" y="492250"/>
            <a:ext cx="1361210" cy="707886"/>
          </a:xfrm>
          <a:prstGeom prst="rect">
            <a:avLst/>
          </a:prstGeom>
          <a:noFill/>
        </p:spPr>
        <p:txBody>
          <a:bodyPr wrap="square" rtlCol="0">
            <a:spAutoFit/>
          </a:bodyPr>
          <a:lstStyle/>
          <a:p>
            <a:r>
              <a:rPr lang="en-AU" sz="4000" dirty="0">
                <a:solidFill>
                  <a:srgbClr val="FF0000"/>
                </a:solidFill>
              </a:rPr>
              <a:t>2018</a:t>
            </a:r>
          </a:p>
        </p:txBody>
      </p:sp>
      <p:sp>
        <p:nvSpPr>
          <p:cNvPr id="7" name="TextBox 6">
            <a:extLst>
              <a:ext uri="{FF2B5EF4-FFF2-40B4-BE49-F238E27FC236}">
                <a16:creationId xmlns:a16="http://schemas.microsoft.com/office/drawing/2014/main" id="{82B666CB-2E7B-0070-21A8-CD1C5ABEF930}"/>
              </a:ext>
            </a:extLst>
          </p:cNvPr>
          <p:cNvSpPr txBox="1"/>
          <p:nvPr/>
        </p:nvSpPr>
        <p:spPr>
          <a:xfrm>
            <a:off x="8042787" y="2294316"/>
            <a:ext cx="3873910" cy="2846933"/>
          </a:xfrm>
          <a:prstGeom prst="rect">
            <a:avLst/>
          </a:prstGeom>
          <a:noFill/>
        </p:spPr>
        <p:txBody>
          <a:bodyPr wrap="square" rtlCol="0">
            <a:spAutoFit/>
          </a:bodyPr>
          <a:lstStyle/>
          <a:p>
            <a:r>
              <a:rPr lang="en-AU" sz="2800" dirty="0"/>
              <a:t>Private network using Pineapple as our ISP.</a:t>
            </a:r>
            <a:br>
              <a:rPr lang="en-AU" sz="2800" dirty="0"/>
            </a:br>
            <a:endParaRPr lang="en-AU" sz="1100" dirty="0"/>
          </a:p>
          <a:p>
            <a:r>
              <a:rPr lang="en-AU" sz="2800" dirty="0"/>
              <a:t>150 / 150             $69 pm</a:t>
            </a:r>
          </a:p>
          <a:p>
            <a:r>
              <a:rPr lang="en-AU" sz="2800" dirty="0"/>
              <a:t>250 / 250             $79 pm</a:t>
            </a:r>
          </a:p>
          <a:p>
            <a:r>
              <a:rPr lang="en-AU" sz="2800" dirty="0"/>
              <a:t>500 / 500             $89 pm</a:t>
            </a:r>
          </a:p>
          <a:p>
            <a:r>
              <a:rPr lang="en-AU" sz="2800" dirty="0"/>
              <a:t>1000 / 1000        $99 pm</a:t>
            </a:r>
          </a:p>
        </p:txBody>
      </p:sp>
      <p:pic>
        <p:nvPicPr>
          <p:cNvPr id="8" name="Picture 7">
            <a:extLst>
              <a:ext uri="{FF2B5EF4-FFF2-40B4-BE49-F238E27FC236}">
                <a16:creationId xmlns:a16="http://schemas.microsoft.com/office/drawing/2014/main" id="{09F84B3F-4FE4-5798-8B95-28590EBE2189}"/>
              </a:ext>
            </a:extLst>
          </p:cNvPr>
          <p:cNvPicPr>
            <a:picLocks noChangeAspect="1"/>
          </p:cNvPicPr>
          <p:nvPr/>
        </p:nvPicPr>
        <p:blipFill>
          <a:blip r:embed="rId2"/>
          <a:stretch>
            <a:fillRect/>
          </a:stretch>
        </p:blipFill>
        <p:spPr>
          <a:xfrm>
            <a:off x="0" y="294968"/>
            <a:ext cx="7930694" cy="6076335"/>
          </a:xfrm>
          <a:prstGeom prst="rect">
            <a:avLst/>
          </a:prstGeom>
        </p:spPr>
      </p:pic>
    </p:spTree>
    <p:extLst>
      <p:ext uri="{BB962C8B-B14F-4D97-AF65-F5344CB8AC3E}">
        <p14:creationId xmlns:p14="http://schemas.microsoft.com/office/powerpoint/2010/main" val="3958161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11E7-D566-6AFF-540B-E8B7E33B015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3A29F28-0274-9068-147B-7431E889CD3F}"/>
              </a:ext>
            </a:extLst>
          </p:cNvPr>
          <p:cNvSpPr txBox="1"/>
          <p:nvPr/>
        </p:nvSpPr>
        <p:spPr>
          <a:xfrm>
            <a:off x="2762179" y="402951"/>
            <a:ext cx="1361210" cy="707886"/>
          </a:xfrm>
          <a:prstGeom prst="rect">
            <a:avLst/>
          </a:prstGeom>
          <a:noFill/>
        </p:spPr>
        <p:txBody>
          <a:bodyPr wrap="square" rtlCol="0">
            <a:spAutoFit/>
          </a:bodyPr>
          <a:lstStyle/>
          <a:p>
            <a:r>
              <a:rPr lang="en-AU" sz="4000" dirty="0">
                <a:solidFill>
                  <a:srgbClr val="FF0000"/>
                </a:solidFill>
              </a:rPr>
              <a:t>2018</a:t>
            </a:r>
          </a:p>
        </p:txBody>
      </p:sp>
      <p:pic>
        <p:nvPicPr>
          <p:cNvPr id="3" name="Picture 2">
            <a:extLst>
              <a:ext uri="{FF2B5EF4-FFF2-40B4-BE49-F238E27FC236}">
                <a16:creationId xmlns:a16="http://schemas.microsoft.com/office/drawing/2014/main" id="{3FC42F52-D494-83CA-5B91-79EB8931CF52}"/>
              </a:ext>
            </a:extLst>
          </p:cNvPr>
          <p:cNvPicPr>
            <a:picLocks noChangeAspect="1"/>
          </p:cNvPicPr>
          <p:nvPr/>
        </p:nvPicPr>
        <p:blipFill>
          <a:blip r:embed="rId2"/>
          <a:stretch>
            <a:fillRect/>
          </a:stretch>
        </p:blipFill>
        <p:spPr>
          <a:xfrm>
            <a:off x="836252" y="1563157"/>
            <a:ext cx="5446187" cy="4522839"/>
          </a:xfrm>
          <a:prstGeom prst="rect">
            <a:avLst/>
          </a:prstGeom>
        </p:spPr>
      </p:pic>
      <p:pic>
        <p:nvPicPr>
          <p:cNvPr id="8" name="Picture 7">
            <a:extLst>
              <a:ext uri="{FF2B5EF4-FFF2-40B4-BE49-F238E27FC236}">
                <a16:creationId xmlns:a16="http://schemas.microsoft.com/office/drawing/2014/main" id="{BD905731-2C46-E7AF-9AB9-79D384F2E408}"/>
              </a:ext>
            </a:extLst>
          </p:cNvPr>
          <p:cNvPicPr>
            <a:picLocks noChangeAspect="1"/>
          </p:cNvPicPr>
          <p:nvPr/>
        </p:nvPicPr>
        <p:blipFill>
          <a:blip r:embed="rId3"/>
          <a:stretch>
            <a:fillRect/>
          </a:stretch>
        </p:blipFill>
        <p:spPr>
          <a:xfrm>
            <a:off x="8366825" y="0"/>
            <a:ext cx="2988923" cy="6858000"/>
          </a:xfrm>
          <a:prstGeom prst="rect">
            <a:avLst/>
          </a:prstGeom>
        </p:spPr>
      </p:pic>
    </p:spTree>
    <p:extLst>
      <p:ext uri="{BB962C8B-B14F-4D97-AF65-F5344CB8AC3E}">
        <p14:creationId xmlns:p14="http://schemas.microsoft.com/office/powerpoint/2010/main" val="368971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B5E599B-2A7F-445C-ACC6-6F6E613DEFCF@telstra">
            <a:extLst>
              <a:ext uri="{FF2B5EF4-FFF2-40B4-BE49-F238E27FC236}">
                <a16:creationId xmlns:a16="http://schemas.microsoft.com/office/drawing/2014/main" id="{8E462352-FB00-F3D4-B8CD-F3B3F36B4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393" y="1305819"/>
            <a:ext cx="9193213" cy="517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EB9F731-8463-16C3-8725-E178496D49D5}"/>
              </a:ext>
            </a:extLst>
          </p:cNvPr>
          <p:cNvSpPr/>
          <p:nvPr/>
        </p:nvSpPr>
        <p:spPr>
          <a:xfrm>
            <a:off x="2234184" y="276360"/>
            <a:ext cx="7284720" cy="769441"/>
          </a:xfrm>
          <a:prstGeom prst="rect">
            <a:avLst/>
          </a:prstGeom>
        </p:spPr>
        <p:txBody>
          <a:bodyPr wrap="square">
            <a:spAutoFit/>
          </a:bodyPr>
          <a:lstStyle/>
          <a:p>
            <a:pPr algn="ctr"/>
            <a:r>
              <a:rPr lang="en-AU" sz="4400" dirty="0"/>
              <a:t> 3. Adoption of Meeting Rules</a:t>
            </a:r>
          </a:p>
        </p:txBody>
      </p:sp>
      <p:sp>
        <p:nvSpPr>
          <p:cNvPr id="9" name="TextBox 8">
            <a:extLst>
              <a:ext uri="{FF2B5EF4-FFF2-40B4-BE49-F238E27FC236}">
                <a16:creationId xmlns:a16="http://schemas.microsoft.com/office/drawing/2014/main" id="{C80F3562-5722-71A2-DD89-9E76B8602FAF}"/>
              </a:ext>
            </a:extLst>
          </p:cNvPr>
          <p:cNvSpPr txBox="1"/>
          <p:nvPr/>
        </p:nvSpPr>
        <p:spPr>
          <a:xfrm>
            <a:off x="2544481" y="6477001"/>
            <a:ext cx="6799939" cy="369332"/>
          </a:xfrm>
          <a:prstGeom prst="rect">
            <a:avLst/>
          </a:prstGeom>
          <a:noFill/>
        </p:spPr>
        <p:txBody>
          <a:bodyPr wrap="none" rtlCol="0">
            <a:spAutoFit/>
          </a:bodyPr>
          <a:lstStyle/>
          <a:p>
            <a:pPr algn="ctr"/>
            <a:r>
              <a:rPr lang="en-AU" dirty="0"/>
              <a:t>Image Credit: Doug </a:t>
            </a:r>
            <a:r>
              <a:rPr lang="en-AU" dirty="0" err="1"/>
              <a:t>Gimesy</a:t>
            </a:r>
            <a:r>
              <a:rPr lang="en-AU" dirty="0"/>
              <a:t> Conservation and Wildlife Photography</a:t>
            </a:r>
          </a:p>
        </p:txBody>
      </p:sp>
    </p:spTree>
    <p:extLst>
      <p:ext uri="{BB962C8B-B14F-4D97-AF65-F5344CB8AC3E}">
        <p14:creationId xmlns:p14="http://schemas.microsoft.com/office/powerpoint/2010/main" val="3284863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73D41-36C3-75AD-9B77-B5105FFFA65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CD7B9F9-8BC5-D347-489D-87441ED73FC3}"/>
              </a:ext>
            </a:extLst>
          </p:cNvPr>
          <p:cNvPicPr>
            <a:picLocks noChangeAspect="1"/>
          </p:cNvPicPr>
          <p:nvPr/>
        </p:nvPicPr>
        <p:blipFill>
          <a:blip r:embed="rId2"/>
          <a:srcRect b="25511"/>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9659B4D1-58BC-1B2A-F767-5484F2392543}"/>
              </a:ext>
            </a:extLst>
          </p:cNvPr>
          <p:cNvSpPr txBox="1"/>
          <p:nvPr/>
        </p:nvSpPr>
        <p:spPr>
          <a:xfrm>
            <a:off x="10196051" y="1632154"/>
            <a:ext cx="1641987" cy="830997"/>
          </a:xfrm>
          <a:prstGeom prst="rect">
            <a:avLst/>
          </a:prstGeom>
          <a:noFill/>
        </p:spPr>
        <p:txBody>
          <a:bodyPr wrap="square" rtlCol="0">
            <a:spAutoFit/>
          </a:bodyPr>
          <a:lstStyle/>
          <a:p>
            <a:r>
              <a:rPr lang="en-AU" sz="4800" dirty="0">
                <a:solidFill>
                  <a:srgbClr val="FF0000"/>
                </a:solidFill>
              </a:rPr>
              <a:t>2018</a:t>
            </a:r>
          </a:p>
        </p:txBody>
      </p:sp>
    </p:spTree>
    <p:extLst>
      <p:ext uri="{BB962C8B-B14F-4D97-AF65-F5344CB8AC3E}">
        <p14:creationId xmlns:p14="http://schemas.microsoft.com/office/powerpoint/2010/main" val="2780345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F103-F89F-8388-D1E3-689F874A945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5B8D0F4-20F5-7793-3E2B-D593C22AA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4B97362F-DBF2-E16D-662E-753530562808}"/>
              </a:ext>
            </a:extLst>
          </p:cNvPr>
          <p:cNvSpPr txBox="1"/>
          <p:nvPr/>
        </p:nvSpPr>
        <p:spPr>
          <a:xfrm>
            <a:off x="5275006" y="330865"/>
            <a:ext cx="1641987" cy="830997"/>
          </a:xfrm>
          <a:prstGeom prst="rect">
            <a:avLst/>
          </a:prstGeom>
          <a:noFill/>
        </p:spPr>
        <p:txBody>
          <a:bodyPr wrap="square" rtlCol="0">
            <a:spAutoFit/>
          </a:bodyPr>
          <a:lstStyle/>
          <a:p>
            <a:r>
              <a:rPr lang="en-AU" sz="4800" dirty="0">
                <a:solidFill>
                  <a:srgbClr val="FF0000"/>
                </a:solidFill>
              </a:rPr>
              <a:t>2019</a:t>
            </a:r>
          </a:p>
        </p:txBody>
      </p:sp>
      <p:sp>
        <p:nvSpPr>
          <p:cNvPr id="2" name="TextBox 1">
            <a:extLst>
              <a:ext uri="{FF2B5EF4-FFF2-40B4-BE49-F238E27FC236}">
                <a16:creationId xmlns:a16="http://schemas.microsoft.com/office/drawing/2014/main" id="{83998FFB-FADE-A231-C09A-701BA5563173}"/>
              </a:ext>
            </a:extLst>
          </p:cNvPr>
          <p:cNvSpPr txBox="1"/>
          <p:nvPr/>
        </p:nvSpPr>
        <p:spPr>
          <a:xfrm>
            <a:off x="3028334" y="2505670"/>
            <a:ext cx="6135329" cy="923330"/>
          </a:xfrm>
          <a:prstGeom prst="rect">
            <a:avLst/>
          </a:prstGeom>
          <a:noFill/>
        </p:spPr>
        <p:txBody>
          <a:bodyPr wrap="square" rtlCol="0">
            <a:spAutoFit/>
          </a:bodyPr>
          <a:lstStyle/>
          <a:p>
            <a:r>
              <a:rPr lang="en-AU" sz="5400" dirty="0"/>
              <a:t>Conversion to strata</a:t>
            </a:r>
          </a:p>
        </p:txBody>
      </p:sp>
    </p:spTree>
    <p:extLst>
      <p:ext uri="{BB962C8B-B14F-4D97-AF65-F5344CB8AC3E}">
        <p14:creationId xmlns:p14="http://schemas.microsoft.com/office/powerpoint/2010/main" val="1091922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E73A-6F93-7E80-2CEE-3FF901177D0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85F187E-20CF-8C37-990B-E9A3424BB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957B7AB4-FB0A-CB37-D244-78028F7F6602}"/>
              </a:ext>
            </a:extLst>
          </p:cNvPr>
          <p:cNvSpPr txBox="1"/>
          <p:nvPr/>
        </p:nvSpPr>
        <p:spPr>
          <a:xfrm>
            <a:off x="3836277" y="498013"/>
            <a:ext cx="3564954" cy="830997"/>
          </a:xfrm>
          <a:prstGeom prst="rect">
            <a:avLst/>
          </a:prstGeom>
          <a:noFill/>
        </p:spPr>
        <p:txBody>
          <a:bodyPr wrap="square" rtlCol="0">
            <a:spAutoFit/>
          </a:bodyPr>
          <a:lstStyle/>
          <a:p>
            <a:pPr algn="ctr"/>
            <a:r>
              <a:rPr lang="en-AU" sz="4800" dirty="0">
                <a:solidFill>
                  <a:srgbClr val="FF0000"/>
                </a:solidFill>
              </a:rPr>
              <a:t>2020 - 21</a:t>
            </a:r>
          </a:p>
        </p:txBody>
      </p:sp>
      <p:sp>
        <p:nvSpPr>
          <p:cNvPr id="2" name="TextBox 1">
            <a:extLst>
              <a:ext uri="{FF2B5EF4-FFF2-40B4-BE49-F238E27FC236}">
                <a16:creationId xmlns:a16="http://schemas.microsoft.com/office/drawing/2014/main" id="{BAC9F363-6F5F-0B1D-492E-5982992C4300}"/>
              </a:ext>
            </a:extLst>
          </p:cNvPr>
          <p:cNvSpPr txBox="1"/>
          <p:nvPr/>
        </p:nvSpPr>
        <p:spPr>
          <a:xfrm>
            <a:off x="2703867" y="2505670"/>
            <a:ext cx="6784260" cy="923330"/>
          </a:xfrm>
          <a:prstGeom prst="rect">
            <a:avLst/>
          </a:prstGeom>
          <a:noFill/>
        </p:spPr>
        <p:txBody>
          <a:bodyPr wrap="square" rtlCol="0">
            <a:spAutoFit/>
          </a:bodyPr>
          <a:lstStyle/>
          <a:p>
            <a:r>
              <a:rPr lang="en-AU" sz="5400" dirty="0"/>
              <a:t>COVID LOCKDOWNS</a:t>
            </a:r>
          </a:p>
        </p:txBody>
      </p:sp>
    </p:spTree>
    <p:extLst>
      <p:ext uri="{BB962C8B-B14F-4D97-AF65-F5344CB8AC3E}">
        <p14:creationId xmlns:p14="http://schemas.microsoft.com/office/powerpoint/2010/main" val="825642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E74BD-53ED-B653-B536-404B44DBBA5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641A340-CD1C-3058-906D-3944CC621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690E279D-1343-20AD-2E7A-AB1C9F88FBA8}"/>
              </a:ext>
            </a:extLst>
          </p:cNvPr>
          <p:cNvSpPr txBox="1"/>
          <p:nvPr/>
        </p:nvSpPr>
        <p:spPr>
          <a:xfrm>
            <a:off x="9451105" y="627264"/>
            <a:ext cx="1648671" cy="830997"/>
          </a:xfrm>
          <a:prstGeom prst="rect">
            <a:avLst/>
          </a:prstGeom>
          <a:noFill/>
        </p:spPr>
        <p:txBody>
          <a:bodyPr wrap="square" rtlCol="0">
            <a:spAutoFit/>
          </a:bodyPr>
          <a:lstStyle/>
          <a:p>
            <a:r>
              <a:rPr lang="en-AU" sz="4800" dirty="0">
                <a:solidFill>
                  <a:srgbClr val="FF0000"/>
                </a:solidFill>
              </a:rPr>
              <a:t>2022</a:t>
            </a:r>
          </a:p>
        </p:txBody>
      </p:sp>
      <p:pic>
        <p:nvPicPr>
          <p:cNvPr id="4" name="Picture 3">
            <a:extLst>
              <a:ext uri="{FF2B5EF4-FFF2-40B4-BE49-F238E27FC236}">
                <a16:creationId xmlns:a16="http://schemas.microsoft.com/office/drawing/2014/main" id="{A245F916-0C08-D427-F866-D2819AC67329}"/>
              </a:ext>
            </a:extLst>
          </p:cNvPr>
          <p:cNvPicPr>
            <a:picLocks noChangeAspect="1"/>
          </p:cNvPicPr>
          <p:nvPr/>
        </p:nvPicPr>
        <p:blipFill>
          <a:blip r:embed="rId2"/>
          <a:stretch>
            <a:fillRect/>
          </a:stretch>
        </p:blipFill>
        <p:spPr>
          <a:xfrm>
            <a:off x="424832" y="622726"/>
            <a:ext cx="8358883" cy="5298181"/>
          </a:xfrm>
          <a:prstGeom prst="rect">
            <a:avLst/>
          </a:prstGeom>
        </p:spPr>
      </p:pic>
      <p:sp>
        <p:nvSpPr>
          <p:cNvPr id="6" name="TextBox 5">
            <a:extLst>
              <a:ext uri="{FF2B5EF4-FFF2-40B4-BE49-F238E27FC236}">
                <a16:creationId xmlns:a16="http://schemas.microsoft.com/office/drawing/2014/main" id="{76CCE9C4-4E92-CD3D-F9F9-891F90B0F905}"/>
              </a:ext>
            </a:extLst>
          </p:cNvPr>
          <p:cNvSpPr txBox="1"/>
          <p:nvPr/>
        </p:nvSpPr>
        <p:spPr>
          <a:xfrm>
            <a:off x="8783715" y="2579318"/>
            <a:ext cx="2983453" cy="1815882"/>
          </a:xfrm>
          <a:prstGeom prst="rect">
            <a:avLst/>
          </a:prstGeom>
          <a:noFill/>
        </p:spPr>
        <p:txBody>
          <a:bodyPr wrap="square" rtlCol="0">
            <a:spAutoFit/>
          </a:bodyPr>
          <a:lstStyle/>
          <a:p>
            <a:r>
              <a:rPr lang="en-AU" sz="2800" dirty="0"/>
              <a:t>Replacement of lifts begins.</a:t>
            </a:r>
          </a:p>
          <a:p>
            <a:r>
              <a:rPr lang="en-AU" sz="2800" dirty="0"/>
              <a:t>One lift will go up to the rooftop</a:t>
            </a:r>
          </a:p>
        </p:txBody>
      </p:sp>
    </p:spTree>
    <p:extLst>
      <p:ext uri="{BB962C8B-B14F-4D97-AF65-F5344CB8AC3E}">
        <p14:creationId xmlns:p14="http://schemas.microsoft.com/office/powerpoint/2010/main" val="2489854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20BA7-EA39-7CE8-81E5-117A766D4DE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D932947-E504-0593-6939-C850369EE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56ECF05-1736-1F01-0493-6F529183E0C3}"/>
              </a:ext>
            </a:extLst>
          </p:cNvPr>
          <p:cNvSpPr txBox="1"/>
          <p:nvPr/>
        </p:nvSpPr>
        <p:spPr>
          <a:xfrm>
            <a:off x="9438205" y="203046"/>
            <a:ext cx="1641987" cy="830997"/>
          </a:xfrm>
          <a:prstGeom prst="rect">
            <a:avLst/>
          </a:prstGeom>
          <a:noFill/>
        </p:spPr>
        <p:txBody>
          <a:bodyPr wrap="square" rtlCol="0">
            <a:spAutoFit/>
          </a:bodyPr>
          <a:lstStyle/>
          <a:p>
            <a:r>
              <a:rPr lang="en-AU" sz="4800" dirty="0">
                <a:solidFill>
                  <a:srgbClr val="FF0000"/>
                </a:solidFill>
              </a:rPr>
              <a:t>2022</a:t>
            </a:r>
          </a:p>
        </p:txBody>
      </p:sp>
      <p:pic>
        <p:nvPicPr>
          <p:cNvPr id="3" name="Picture 2">
            <a:extLst>
              <a:ext uri="{FF2B5EF4-FFF2-40B4-BE49-F238E27FC236}">
                <a16:creationId xmlns:a16="http://schemas.microsoft.com/office/drawing/2014/main" id="{77DFB94F-6D0C-8937-B118-42465E4125A3}"/>
              </a:ext>
            </a:extLst>
          </p:cNvPr>
          <p:cNvPicPr>
            <a:picLocks noChangeAspect="1"/>
          </p:cNvPicPr>
          <p:nvPr/>
        </p:nvPicPr>
        <p:blipFill>
          <a:blip r:embed="rId2"/>
          <a:stretch>
            <a:fillRect/>
          </a:stretch>
        </p:blipFill>
        <p:spPr>
          <a:xfrm>
            <a:off x="220822" y="203046"/>
            <a:ext cx="8067772" cy="6109412"/>
          </a:xfrm>
          <a:prstGeom prst="rect">
            <a:avLst/>
          </a:prstGeom>
        </p:spPr>
      </p:pic>
      <p:pic>
        <p:nvPicPr>
          <p:cNvPr id="11" name="Picture 10">
            <a:extLst>
              <a:ext uri="{FF2B5EF4-FFF2-40B4-BE49-F238E27FC236}">
                <a16:creationId xmlns:a16="http://schemas.microsoft.com/office/drawing/2014/main" id="{249D29AE-765A-1D02-06A2-7CA5ED17B552}"/>
              </a:ext>
            </a:extLst>
          </p:cNvPr>
          <p:cNvPicPr>
            <a:picLocks noChangeAspect="1"/>
          </p:cNvPicPr>
          <p:nvPr/>
        </p:nvPicPr>
        <p:blipFill>
          <a:blip r:embed="rId3"/>
          <a:stretch>
            <a:fillRect/>
          </a:stretch>
        </p:blipFill>
        <p:spPr>
          <a:xfrm>
            <a:off x="8096098" y="1237089"/>
            <a:ext cx="4094378" cy="5222366"/>
          </a:xfrm>
          <a:prstGeom prst="rect">
            <a:avLst/>
          </a:prstGeom>
        </p:spPr>
      </p:pic>
    </p:spTree>
    <p:extLst>
      <p:ext uri="{BB962C8B-B14F-4D97-AF65-F5344CB8AC3E}">
        <p14:creationId xmlns:p14="http://schemas.microsoft.com/office/powerpoint/2010/main" val="3357407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83128-20F7-0187-AE46-AC83E7B2D8B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73839F4-715B-4C55-A05F-F28E6B4D4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7AFFC948-4027-9B2A-2337-2D91B094E15E}"/>
              </a:ext>
            </a:extLst>
          </p:cNvPr>
          <p:cNvSpPr txBox="1"/>
          <p:nvPr/>
        </p:nvSpPr>
        <p:spPr>
          <a:xfrm>
            <a:off x="1430513" y="445019"/>
            <a:ext cx="1641987" cy="830997"/>
          </a:xfrm>
          <a:prstGeom prst="rect">
            <a:avLst/>
          </a:prstGeom>
          <a:noFill/>
        </p:spPr>
        <p:txBody>
          <a:bodyPr wrap="square" rtlCol="0">
            <a:spAutoFit/>
          </a:bodyPr>
          <a:lstStyle/>
          <a:p>
            <a:r>
              <a:rPr lang="en-AU" sz="4800" dirty="0">
                <a:solidFill>
                  <a:srgbClr val="FF0000"/>
                </a:solidFill>
              </a:rPr>
              <a:t>2022</a:t>
            </a:r>
          </a:p>
        </p:txBody>
      </p:sp>
      <p:sp>
        <p:nvSpPr>
          <p:cNvPr id="2" name="Title 1">
            <a:extLst>
              <a:ext uri="{FF2B5EF4-FFF2-40B4-BE49-F238E27FC236}">
                <a16:creationId xmlns:a16="http://schemas.microsoft.com/office/drawing/2014/main" id="{983486C4-134B-C0E2-90E3-EDD14DC31021}"/>
              </a:ext>
            </a:extLst>
          </p:cNvPr>
          <p:cNvSpPr txBox="1">
            <a:spLocks/>
          </p:cNvSpPr>
          <p:nvPr/>
        </p:nvSpPr>
        <p:spPr>
          <a:xfrm>
            <a:off x="1430513" y="209751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Façade Remediation</a:t>
            </a:r>
          </a:p>
        </p:txBody>
      </p:sp>
      <p:sp>
        <p:nvSpPr>
          <p:cNvPr id="3" name="Content Placeholder 2">
            <a:extLst>
              <a:ext uri="{FF2B5EF4-FFF2-40B4-BE49-F238E27FC236}">
                <a16:creationId xmlns:a16="http://schemas.microsoft.com/office/drawing/2014/main" id="{B0BDDFC6-EC01-FE89-5918-47D9CD24E542}"/>
              </a:ext>
            </a:extLst>
          </p:cNvPr>
          <p:cNvSpPr txBox="1">
            <a:spLocks/>
          </p:cNvSpPr>
          <p:nvPr/>
        </p:nvSpPr>
        <p:spPr>
          <a:xfrm>
            <a:off x="1430513" y="3389479"/>
            <a:ext cx="8698932" cy="967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Colin Trewern &amp; Roger Hackworth start the preliminary investigation.</a:t>
            </a:r>
            <a:br>
              <a:rPr lang="en-AU" dirty="0"/>
            </a:br>
            <a:endParaRPr lang="en-AU" dirty="0"/>
          </a:p>
          <a:p>
            <a:pPr marL="0" indent="0">
              <a:buNone/>
            </a:pPr>
            <a:br>
              <a:rPr lang="en-AU" dirty="0"/>
            </a:br>
            <a:endParaRPr lang="en-AU" dirty="0"/>
          </a:p>
        </p:txBody>
      </p:sp>
    </p:spTree>
    <p:extLst>
      <p:ext uri="{BB962C8B-B14F-4D97-AF65-F5344CB8AC3E}">
        <p14:creationId xmlns:p14="http://schemas.microsoft.com/office/powerpoint/2010/main" val="3562645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0F404-324E-184C-14D5-4A6B1424C5E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9F70386-0A08-A26A-F770-210C261D2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9888438-9E23-1ABA-3A67-5CB15230E132}"/>
              </a:ext>
            </a:extLst>
          </p:cNvPr>
          <p:cNvSpPr txBox="1"/>
          <p:nvPr/>
        </p:nvSpPr>
        <p:spPr>
          <a:xfrm>
            <a:off x="1504941" y="874414"/>
            <a:ext cx="1641987" cy="830997"/>
          </a:xfrm>
          <a:prstGeom prst="rect">
            <a:avLst/>
          </a:prstGeom>
          <a:noFill/>
        </p:spPr>
        <p:txBody>
          <a:bodyPr wrap="square" rtlCol="0">
            <a:spAutoFit/>
          </a:bodyPr>
          <a:lstStyle/>
          <a:p>
            <a:r>
              <a:rPr lang="en-AU" sz="4800" dirty="0">
                <a:solidFill>
                  <a:srgbClr val="FF0000"/>
                </a:solidFill>
              </a:rPr>
              <a:t>2023</a:t>
            </a:r>
          </a:p>
        </p:txBody>
      </p:sp>
      <p:pic>
        <p:nvPicPr>
          <p:cNvPr id="7" name="Picture 6">
            <a:extLst>
              <a:ext uri="{FF2B5EF4-FFF2-40B4-BE49-F238E27FC236}">
                <a16:creationId xmlns:a16="http://schemas.microsoft.com/office/drawing/2014/main" id="{7C4A2C9A-175E-B6C4-FAFE-6BAC5DDF598A}"/>
              </a:ext>
            </a:extLst>
          </p:cNvPr>
          <p:cNvPicPr>
            <a:picLocks noChangeAspect="1"/>
          </p:cNvPicPr>
          <p:nvPr/>
        </p:nvPicPr>
        <p:blipFill>
          <a:blip r:embed="rId2"/>
          <a:stretch>
            <a:fillRect/>
          </a:stretch>
        </p:blipFill>
        <p:spPr>
          <a:xfrm>
            <a:off x="5350617" y="23830"/>
            <a:ext cx="6648450" cy="4695825"/>
          </a:xfrm>
          <a:prstGeom prst="rect">
            <a:avLst/>
          </a:prstGeom>
        </p:spPr>
      </p:pic>
      <p:pic>
        <p:nvPicPr>
          <p:cNvPr id="8" name="Picture 7">
            <a:extLst>
              <a:ext uri="{FF2B5EF4-FFF2-40B4-BE49-F238E27FC236}">
                <a16:creationId xmlns:a16="http://schemas.microsoft.com/office/drawing/2014/main" id="{9B3553D1-634A-EED4-AAF7-A801D74923CF}"/>
              </a:ext>
            </a:extLst>
          </p:cNvPr>
          <p:cNvPicPr>
            <a:picLocks noChangeAspect="1"/>
          </p:cNvPicPr>
          <p:nvPr/>
        </p:nvPicPr>
        <p:blipFill>
          <a:blip r:embed="rId3"/>
          <a:stretch>
            <a:fillRect/>
          </a:stretch>
        </p:blipFill>
        <p:spPr>
          <a:xfrm>
            <a:off x="296214" y="2833521"/>
            <a:ext cx="6293856" cy="3819927"/>
          </a:xfrm>
          <a:prstGeom prst="rect">
            <a:avLst/>
          </a:prstGeom>
        </p:spPr>
      </p:pic>
      <p:sp>
        <p:nvSpPr>
          <p:cNvPr id="10" name="TextBox 9">
            <a:extLst>
              <a:ext uri="{FF2B5EF4-FFF2-40B4-BE49-F238E27FC236}">
                <a16:creationId xmlns:a16="http://schemas.microsoft.com/office/drawing/2014/main" id="{13556D39-7FEA-6369-C141-F0A02D79F81A}"/>
              </a:ext>
            </a:extLst>
          </p:cNvPr>
          <p:cNvSpPr txBox="1"/>
          <p:nvPr/>
        </p:nvSpPr>
        <p:spPr>
          <a:xfrm>
            <a:off x="7017896" y="5311774"/>
            <a:ext cx="4744754" cy="954107"/>
          </a:xfrm>
          <a:prstGeom prst="rect">
            <a:avLst/>
          </a:prstGeom>
          <a:noFill/>
        </p:spPr>
        <p:txBody>
          <a:bodyPr wrap="square" rtlCol="0">
            <a:spAutoFit/>
          </a:bodyPr>
          <a:lstStyle/>
          <a:p>
            <a:r>
              <a:rPr lang="en-AU" sz="2800" dirty="0"/>
              <a:t>Construction works required to enable lift installation</a:t>
            </a:r>
          </a:p>
        </p:txBody>
      </p:sp>
    </p:spTree>
    <p:extLst>
      <p:ext uri="{BB962C8B-B14F-4D97-AF65-F5344CB8AC3E}">
        <p14:creationId xmlns:p14="http://schemas.microsoft.com/office/powerpoint/2010/main" val="3786100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677F0-E3FB-FB69-2E60-28E1F851E48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7DFD83C-C6BE-7D9A-7F33-66DC44E01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DAF276F6-DCC1-DD6B-1BAA-2ACBC8441008}"/>
              </a:ext>
            </a:extLst>
          </p:cNvPr>
          <p:cNvSpPr txBox="1"/>
          <p:nvPr/>
        </p:nvSpPr>
        <p:spPr>
          <a:xfrm>
            <a:off x="792560" y="281166"/>
            <a:ext cx="1641987" cy="830997"/>
          </a:xfrm>
          <a:prstGeom prst="rect">
            <a:avLst/>
          </a:prstGeom>
          <a:noFill/>
        </p:spPr>
        <p:txBody>
          <a:bodyPr wrap="square" rtlCol="0">
            <a:spAutoFit/>
          </a:bodyPr>
          <a:lstStyle/>
          <a:p>
            <a:r>
              <a:rPr lang="en-AU" sz="4800" dirty="0">
                <a:solidFill>
                  <a:srgbClr val="FF0000"/>
                </a:solidFill>
              </a:rPr>
              <a:t>2024</a:t>
            </a:r>
          </a:p>
        </p:txBody>
      </p:sp>
      <p:sp>
        <p:nvSpPr>
          <p:cNvPr id="6" name="Title 1">
            <a:extLst>
              <a:ext uri="{FF2B5EF4-FFF2-40B4-BE49-F238E27FC236}">
                <a16:creationId xmlns:a16="http://schemas.microsoft.com/office/drawing/2014/main" id="{0006764D-B078-F203-B436-3DB0E6A8F05B}"/>
              </a:ext>
            </a:extLst>
          </p:cNvPr>
          <p:cNvSpPr>
            <a:spLocks noGrp="1"/>
          </p:cNvSpPr>
          <p:nvPr/>
        </p:nvSpPr>
        <p:spPr>
          <a:xfrm>
            <a:off x="792560" y="1104656"/>
            <a:ext cx="6001645" cy="967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Lift Project Completion</a:t>
            </a:r>
            <a:endParaRPr lang="en-AU" b="1" dirty="0"/>
          </a:p>
        </p:txBody>
      </p:sp>
      <p:sp>
        <p:nvSpPr>
          <p:cNvPr id="11" name="Content Placeholder 2">
            <a:extLst>
              <a:ext uri="{FF2B5EF4-FFF2-40B4-BE49-F238E27FC236}">
                <a16:creationId xmlns:a16="http://schemas.microsoft.com/office/drawing/2014/main" id="{1389E517-13A9-7BCC-BFED-D7388982A111}"/>
              </a:ext>
            </a:extLst>
          </p:cNvPr>
          <p:cNvSpPr>
            <a:spLocks noGrp="1"/>
          </p:cNvSpPr>
          <p:nvPr/>
        </p:nvSpPr>
        <p:spPr>
          <a:xfrm>
            <a:off x="838200" y="2194243"/>
            <a:ext cx="10515600" cy="3074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West lift completed December 2023</a:t>
            </a:r>
          </a:p>
          <a:p>
            <a:r>
              <a:rPr lang="en-US" dirty="0"/>
              <a:t>East lift completed July 2024</a:t>
            </a:r>
          </a:p>
          <a:p>
            <a:r>
              <a:rPr lang="en-US" dirty="0"/>
              <a:t>Increased speed from 0.8 to 1.75m/s</a:t>
            </a:r>
          </a:p>
          <a:p>
            <a:r>
              <a:rPr lang="en-US" dirty="0"/>
              <a:t>Increased capacity from 1000kg 13 person to 1150kg 15 person</a:t>
            </a:r>
          </a:p>
          <a:p>
            <a:r>
              <a:rPr lang="en-US" dirty="0"/>
              <a:t>Disability Discrimination Act 1992 (DDA) compliant for all abilities with wider lift opening doors increased from 820mm to 900mm</a:t>
            </a:r>
          </a:p>
        </p:txBody>
      </p:sp>
    </p:spTree>
    <p:extLst>
      <p:ext uri="{BB962C8B-B14F-4D97-AF65-F5344CB8AC3E}">
        <p14:creationId xmlns:p14="http://schemas.microsoft.com/office/powerpoint/2010/main" val="3292521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C4140-3D4B-CEAD-DA03-CC7D6E9D8D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82422B8-AC0D-00A6-FD07-5CD475F2A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184EB711-EE91-758E-05FF-6FA97974AD9D}"/>
              </a:ext>
            </a:extLst>
          </p:cNvPr>
          <p:cNvSpPr txBox="1"/>
          <p:nvPr/>
        </p:nvSpPr>
        <p:spPr>
          <a:xfrm>
            <a:off x="655324" y="445018"/>
            <a:ext cx="1641987" cy="830997"/>
          </a:xfrm>
          <a:prstGeom prst="rect">
            <a:avLst/>
          </a:prstGeom>
          <a:noFill/>
        </p:spPr>
        <p:txBody>
          <a:bodyPr wrap="square" rtlCol="0">
            <a:spAutoFit/>
          </a:bodyPr>
          <a:lstStyle/>
          <a:p>
            <a:r>
              <a:rPr lang="en-AU" sz="4800" dirty="0">
                <a:solidFill>
                  <a:srgbClr val="FF0000"/>
                </a:solidFill>
              </a:rPr>
              <a:t>2024</a:t>
            </a:r>
          </a:p>
        </p:txBody>
      </p:sp>
      <p:pic>
        <p:nvPicPr>
          <p:cNvPr id="4" name="Picture 3">
            <a:extLst>
              <a:ext uri="{FF2B5EF4-FFF2-40B4-BE49-F238E27FC236}">
                <a16:creationId xmlns:a16="http://schemas.microsoft.com/office/drawing/2014/main" id="{C5BAB474-1CA1-E7AA-BC3D-978AE92AF573}"/>
              </a:ext>
            </a:extLst>
          </p:cNvPr>
          <p:cNvPicPr>
            <a:picLocks noChangeAspect="1"/>
          </p:cNvPicPr>
          <p:nvPr/>
        </p:nvPicPr>
        <p:blipFill>
          <a:blip r:embed="rId2"/>
          <a:stretch>
            <a:fillRect/>
          </a:stretch>
        </p:blipFill>
        <p:spPr>
          <a:xfrm>
            <a:off x="2711072" y="263968"/>
            <a:ext cx="8506427" cy="6382361"/>
          </a:xfrm>
          <a:prstGeom prst="rect">
            <a:avLst/>
          </a:prstGeom>
        </p:spPr>
      </p:pic>
    </p:spTree>
    <p:extLst>
      <p:ext uri="{BB962C8B-B14F-4D97-AF65-F5344CB8AC3E}">
        <p14:creationId xmlns:p14="http://schemas.microsoft.com/office/powerpoint/2010/main" val="2124625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5D9C-626E-4F4B-46BA-E5DCC11433B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5EFA5D1-ADF6-1684-55C8-7E546BA73C36}"/>
              </a:ext>
            </a:extLst>
          </p:cNvPr>
          <p:cNvSpPr/>
          <p:nvPr/>
        </p:nvSpPr>
        <p:spPr>
          <a:xfrm>
            <a:off x="750859" y="209230"/>
            <a:ext cx="10251370" cy="769441"/>
          </a:xfrm>
          <a:prstGeom prst="rect">
            <a:avLst/>
          </a:prstGeom>
        </p:spPr>
        <p:txBody>
          <a:bodyPr wrap="square">
            <a:spAutoFit/>
          </a:bodyPr>
          <a:lstStyle/>
          <a:p>
            <a:pPr algn="ctr"/>
            <a:r>
              <a:rPr lang="en-AU" sz="4400" dirty="0"/>
              <a:t> </a:t>
            </a:r>
            <a:r>
              <a:rPr lang="en-US" sz="4400" dirty="0"/>
              <a:t>Façade Refurbishment Project Update</a:t>
            </a:r>
            <a:endParaRPr lang="en-AU" sz="4400" dirty="0"/>
          </a:p>
        </p:txBody>
      </p:sp>
      <p:pic>
        <p:nvPicPr>
          <p:cNvPr id="11" name="Picture 10" descr="A large white building with many windows&#10;&#10;Description automatically generated">
            <a:extLst>
              <a:ext uri="{FF2B5EF4-FFF2-40B4-BE49-F238E27FC236}">
                <a16:creationId xmlns:a16="http://schemas.microsoft.com/office/drawing/2014/main" id="{D0228348-66BE-D2C0-5F6A-B9DB071F7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368" y="1045801"/>
            <a:ext cx="7827264" cy="5032248"/>
          </a:xfrm>
          <a:prstGeom prst="rect">
            <a:avLst/>
          </a:prstGeom>
        </p:spPr>
      </p:pic>
      <p:sp>
        <p:nvSpPr>
          <p:cNvPr id="12" name="TextBox 11">
            <a:extLst>
              <a:ext uri="{FF2B5EF4-FFF2-40B4-BE49-F238E27FC236}">
                <a16:creationId xmlns:a16="http://schemas.microsoft.com/office/drawing/2014/main" id="{C000FB38-1AF4-F8E7-EF02-EFC104388C62}"/>
              </a:ext>
            </a:extLst>
          </p:cNvPr>
          <p:cNvSpPr txBox="1"/>
          <p:nvPr/>
        </p:nvSpPr>
        <p:spPr>
          <a:xfrm>
            <a:off x="3468417" y="6212308"/>
            <a:ext cx="4816255" cy="369332"/>
          </a:xfrm>
          <a:prstGeom prst="rect">
            <a:avLst/>
          </a:prstGeom>
          <a:noFill/>
        </p:spPr>
        <p:txBody>
          <a:bodyPr wrap="none" rtlCol="0">
            <a:spAutoFit/>
          </a:bodyPr>
          <a:lstStyle/>
          <a:p>
            <a:pPr algn="ctr"/>
            <a:r>
              <a:rPr lang="en-AU" dirty="0"/>
              <a:t>Image Credit: Peter Bennetts – with permission</a:t>
            </a:r>
          </a:p>
        </p:txBody>
      </p:sp>
    </p:spTree>
    <p:extLst>
      <p:ext uri="{BB962C8B-B14F-4D97-AF65-F5344CB8AC3E}">
        <p14:creationId xmlns:p14="http://schemas.microsoft.com/office/powerpoint/2010/main" val="367643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2234184" y="276360"/>
            <a:ext cx="7284720" cy="769441"/>
          </a:xfrm>
          <a:prstGeom prst="rect">
            <a:avLst/>
          </a:prstGeom>
        </p:spPr>
        <p:txBody>
          <a:bodyPr wrap="square">
            <a:spAutoFit/>
          </a:bodyPr>
          <a:lstStyle/>
          <a:p>
            <a:pPr algn="ctr"/>
            <a:r>
              <a:rPr lang="en-AU" sz="4400" dirty="0"/>
              <a:t> 4. Appointment of Chair</a:t>
            </a:r>
          </a:p>
        </p:txBody>
      </p:sp>
      <p:pic>
        <p:nvPicPr>
          <p:cNvPr id="11" name="Picture 10" descr="A large white building with many windows&#10;&#10;Description automatically generated">
            <a:extLst>
              <a:ext uri="{FF2B5EF4-FFF2-40B4-BE49-F238E27FC236}">
                <a16:creationId xmlns:a16="http://schemas.microsoft.com/office/drawing/2014/main" id="{76CDE017-6B71-006C-9376-223135DFA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368" y="1045801"/>
            <a:ext cx="7827264" cy="5032248"/>
          </a:xfrm>
          <a:prstGeom prst="rect">
            <a:avLst/>
          </a:prstGeom>
        </p:spPr>
      </p:pic>
      <p:sp>
        <p:nvSpPr>
          <p:cNvPr id="12" name="TextBox 11">
            <a:extLst>
              <a:ext uri="{FF2B5EF4-FFF2-40B4-BE49-F238E27FC236}">
                <a16:creationId xmlns:a16="http://schemas.microsoft.com/office/drawing/2014/main" id="{1279864E-14FB-0A39-C45B-74025CEDCB0C}"/>
              </a:ext>
            </a:extLst>
          </p:cNvPr>
          <p:cNvSpPr txBox="1"/>
          <p:nvPr/>
        </p:nvSpPr>
        <p:spPr>
          <a:xfrm>
            <a:off x="3468417" y="6212308"/>
            <a:ext cx="4816255" cy="369332"/>
          </a:xfrm>
          <a:prstGeom prst="rect">
            <a:avLst/>
          </a:prstGeom>
          <a:noFill/>
        </p:spPr>
        <p:txBody>
          <a:bodyPr wrap="none" rtlCol="0">
            <a:spAutoFit/>
          </a:bodyPr>
          <a:lstStyle/>
          <a:p>
            <a:pPr algn="ctr"/>
            <a:r>
              <a:rPr lang="en-AU" dirty="0"/>
              <a:t>Image Credit: Peter Bennetts – with permission</a:t>
            </a:r>
          </a:p>
        </p:txBody>
      </p:sp>
    </p:spTree>
    <p:extLst>
      <p:ext uri="{BB962C8B-B14F-4D97-AF65-F5344CB8AC3E}">
        <p14:creationId xmlns:p14="http://schemas.microsoft.com/office/powerpoint/2010/main" val="2687122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74B7-9DEF-43B9-4757-556308061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154FA-694B-1668-0ADF-1452C93EE7CE}"/>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pic>
        <p:nvPicPr>
          <p:cNvPr id="6" name="Picture 5">
            <a:extLst>
              <a:ext uri="{FF2B5EF4-FFF2-40B4-BE49-F238E27FC236}">
                <a16:creationId xmlns:a16="http://schemas.microsoft.com/office/drawing/2014/main" id="{7B8AFD9C-5185-856F-99E2-49C1EAC79259}"/>
              </a:ext>
            </a:extLst>
          </p:cNvPr>
          <p:cNvPicPr>
            <a:picLocks noChangeAspect="1"/>
          </p:cNvPicPr>
          <p:nvPr/>
        </p:nvPicPr>
        <p:blipFill>
          <a:blip r:embed="rId2"/>
          <a:stretch>
            <a:fillRect/>
          </a:stretch>
        </p:blipFill>
        <p:spPr>
          <a:xfrm>
            <a:off x="9384801" y="2798562"/>
            <a:ext cx="1968999" cy="2618566"/>
          </a:xfrm>
          <a:prstGeom prst="rect">
            <a:avLst/>
          </a:prstGeom>
        </p:spPr>
      </p:pic>
      <p:sp>
        <p:nvSpPr>
          <p:cNvPr id="5" name="Content Placeholder 4">
            <a:extLst>
              <a:ext uri="{FF2B5EF4-FFF2-40B4-BE49-F238E27FC236}">
                <a16:creationId xmlns:a16="http://schemas.microsoft.com/office/drawing/2014/main" id="{F6459545-AD9A-9D17-CEE0-B3C9E0B63FAB}"/>
              </a:ext>
            </a:extLst>
          </p:cNvPr>
          <p:cNvSpPr>
            <a:spLocks noGrp="1"/>
          </p:cNvSpPr>
          <p:nvPr>
            <p:ph idx="1"/>
          </p:nvPr>
        </p:nvSpPr>
        <p:spPr>
          <a:xfrm>
            <a:off x="838200" y="2506662"/>
            <a:ext cx="8053551" cy="3305559"/>
          </a:xfrm>
        </p:spPr>
        <p:txBody>
          <a:bodyPr>
            <a:normAutofit lnSpcReduction="10000"/>
          </a:bodyPr>
          <a:lstStyle/>
          <a:p>
            <a:pPr marL="0" indent="0">
              <a:buNone/>
            </a:pPr>
            <a:r>
              <a:rPr lang="en-AU" sz="4800" dirty="0"/>
              <a:t>30 September 2025</a:t>
            </a:r>
          </a:p>
          <a:p>
            <a:pPr marL="0" indent="0">
              <a:buNone/>
            </a:pPr>
            <a:endParaRPr lang="en-AU" sz="4800" dirty="0"/>
          </a:p>
          <a:p>
            <a:pPr marL="0" indent="0">
              <a:buNone/>
            </a:pPr>
            <a:r>
              <a:rPr lang="en-AU" sz="4000" dirty="0"/>
              <a:t>Zoom owners meeting to update the status of the project with over 40 owners attending</a:t>
            </a:r>
          </a:p>
          <a:p>
            <a:pPr marL="0" indent="0">
              <a:buNone/>
            </a:pPr>
            <a:endParaRPr lang="en-AU" sz="4000" dirty="0"/>
          </a:p>
        </p:txBody>
      </p:sp>
    </p:spTree>
    <p:extLst>
      <p:ext uri="{BB962C8B-B14F-4D97-AF65-F5344CB8AC3E}">
        <p14:creationId xmlns:p14="http://schemas.microsoft.com/office/powerpoint/2010/main" val="2444385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B7928-AD93-99FA-E642-698054FCA2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7452ED-A293-0630-5154-3CF014139A7B}"/>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sp>
        <p:nvSpPr>
          <p:cNvPr id="3" name="Content Placeholder 2">
            <a:extLst>
              <a:ext uri="{FF2B5EF4-FFF2-40B4-BE49-F238E27FC236}">
                <a16:creationId xmlns:a16="http://schemas.microsoft.com/office/drawing/2014/main" id="{37BBC434-50DF-7FCC-6F40-567DB4F7BD28}"/>
              </a:ext>
            </a:extLst>
          </p:cNvPr>
          <p:cNvSpPr>
            <a:spLocks noGrp="1"/>
          </p:cNvSpPr>
          <p:nvPr>
            <p:ph idx="1"/>
          </p:nvPr>
        </p:nvSpPr>
        <p:spPr>
          <a:xfrm>
            <a:off x="838200" y="1825625"/>
            <a:ext cx="8782878" cy="4351338"/>
          </a:xfrm>
        </p:spPr>
        <p:txBody>
          <a:bodyPr>
            <a:normAutofit lnSpcReduction="10000"/>
          </a:bodyPr>
          <a:lstStyle/>
          <a:p>
            <a:pPr marL="0" indent="0" algn="ctr">
              <a:buNone/>
            </a:pPr>
            <a:r>
              <a:rPr lang="en-AU" sz="4400" dirty="0"/>
              <a:t>Why we need the repair work.</a:t>
            </a:r>
            <a:br>
              <a:rPr lang="en-AU" sz="4400" dirty="0"/>
            </a:br>
            <a:endParaRPr lang="en-AU" sz="4400" dirty="0"/>
          </a:p>
          <a:p>
            <a:pPr marL="1828800"/>
            <a:r>
              <a:rPr lang="en-AU" sz="3600" dirty="0"/>
              <a:t>Liability Risk</a:t>
            </a:r>
          </a:p>
          <a:p>
            <a:pPr marL="1828800"/>
            <a:r>
              <a:rPr lang="en-AU" sz="3600" dirty="0"/>
              <a:t>Safety of occupants &amp; visitors</a:t>
            </a:r>
          </a:p>
          <a:p>
            <a:pPr marL="1828800"/>
            <a:r>
              <a:rPr lang="en-AU" sz="3600" dirty="0"/>
              <a:t>Integrity pf the building</a:t>
            </a:r>
          </a:p>
          <a:p>
            <a:pPr marL="1828800"/>
            <a:r>
              <a:rPr lang="en-AU" sz="3600" dirty="0"/>
              <a:t>Maintain value of the building</a:t>
            </a:r>
          </a:p>
          <a:p>
            <a:pPr marL="1828800"/>
            <a:r>
              <a:rPr lang="en-AU" sz="3600" dirty="0"/>
              <a:t>Pride</a:t>
            </a:r>
          </a:p>
        </p:txBody>
      </p:sp>
      <p:pic>
        <p:nvPicPr>
          <p:cNvPr id="6" name="Picture 5">
            <a:extLst>
              <a:ext uri="{FF2B5EF4-FFF2-40B4-BE49-F238E27FC236}">
                <a16:creationId xmlns:a16="http://schemas.microsoft.com/office/drawing/2014/main" id="{1C7EA038-1A03-101E-46B3-917C7977EFC1}"/>
              </a:ext>
            </a:extLst>
          </p:cNvPr>
          <p:cNvPicPr>
            <a:picLocks noChangeAspect="1"/>
          </p:cNvPicPr>
          <p:nvPr/>
        </p:nvPicPr>
        <p:blipFill>
          <a:blip r:embed="rId2"/>
          <a:stretch>
            <a:fillRect/>
          </a:stretch>
        </p:blipFill>
        <p:spPr>
          <a:xfrm>
            <a:off x="9384801" y="2798562"/>
            <a:ext cx="1968999" cy="2618566"/>
          </a:xfrm>
          <a:prstGeom prst="rect">
            <a:avLst/>
          </a:prstGeom>
        </p:spPr>
      </p:pic>
    </p:spTree>
    <p:extLst>
      <p:ext uri="{BB962C8B-B14F-4D97-AF65-F5344CB8AC3E}">
        <p14:creationId xmlns:p14="http://schemas.microsoft.com/office/powerpoint/2010/main" val="3890828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C2FA3-B388-BEF5-4A2C-4B10599A1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889E6-4364-AD28-2454-5EEEDCC85DB8}"/>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sp>
        <p:nvSpPr>
          <p:cNvPr id="3" name="Content Placeholder 2">
            <a:extLst>
              <a:ext uri="{FF2B5EF4-FFF2-40B4-BE49-F238E27FC236}">
                <a16:creationId xmlns:a16="http://schemas.microsoft.com/office/drawing/2014/main" id="{02216844-9746-2F38-F27E-7AA565375F81}"/>
              </a:ext>
            </a:extLst>
          </p:cNvPr>
          <p:cNvSpPr>
            <a:spLocks noGrp="1"/>
          </p:cNvSpPr>
          <p:nvPr>
            <p:ph idx="1"/>
          </p:nvPr>
        </p:nvSpPr>
        <p:spPr>
          <a:xfrm>
            <a:off x="838200" y="1603581"/>
            <a:ext cx="5257800" cy="522720"/>
          </a:xfrm>
        </p:spPr>
        <p:txBody>
          <a:bodyPr/>
          <a:lstStyle/>
          <a:p>
            <a:pPr marL="0" indent="0">
              <a:buNone/>
            </a:pPr>
            <a:r>
              <a:rPr lang="en-AU" dirty="0"/>
              <a:t>Do we really NEED repairs?</a:t>
            </a:r>
          </a:p>
        </p:txBody>
      </p:sp>
      <p:pic>
        <p:nvPicPr>
          <p:cNvPr id="6" name="Picture 5">
            <a:extLst>
              <a:ext uri="{FF2B5EF4-FFF2-40B4-BE49-F238E27FC236}">
                <a16:creationId xmlns:a16="http://schemas.microsoft.com/office/drawing/2014/main" id="{E40FA400-4124-DA27-24B9-BB4E864E4405}"/>
              </a:ext>
            </a:extLst>
          </p:cNvPr>
          <p:cNvPicPr>
            <a:picLocks noChangeAspect="1"/>
          </p:cNvPicPr>
          <p:nvPr/>
        </p:nvPicPr>
        <p:blipFill>
          <a:blip r:embed="rId2"/>
          <a:stretch>
            <a:fillRect/>
          </a:stretch>
        </p:blipFill>
        <p:spPr>
          <a:xfrm>
            <a:off x="972145" y="2348345"/>
            <a:ext cx="5123855" cy="4057682"/>
          </a:xfrm>
          <a:prstGeom prst="rect">
            <a:avLst/>
          </a:prstGeom>
        </p:spPr>
      </p:pic>
      <p:pic>
        <p:nvPicPr>
          <p:cNvPr id="7" name="Picture 6">
            <a:extLst>
              <a:ext uri="{FF2B5EF4-FFF2-40B4-BE49-F238E27FC236}">
                <a16:creationId xmlns:a16="http://schemas.microsoft.com/office/drawing/2014/main" id="{F62010CB-C066-0ABC-8DD9-6B98396A13A2}"/>
              </a:ext>
            </a:extLst>
          </p:cNvPr>
          <p:cNvPicPr>
            <a:picLocks noChangeAspect="1"/>
          </p:cNvPicPr>
          <p:nvPr/>
        </p:nvPicPr>
        <p:blipFill>
          <a:blip r:embed="rId3"/>
          <a:stretch>
            <a:fillRect/>
          </a:stretch>
        </p:blipFill>
        <p:spPr>
          <a:xfrm>
            <a:off x="7096308" y="1305430"/>
            <a:ext cx="4257492" cy="5153945"/>
          </a:xfrm>
          <a:prstGeom prst="rect">
            <a:avLst/>
          </a:prstGeom>
        </p:spPr>
      </p:pic>
    </p:spTree>
    <p:extLst>
      <p:ext uri="{BB962C8B-B14F-4D97-AF65-F5344CB8AC3E}">
        <p14:creationId xmlns:p14="http://schemas.microsoft.com/office/powerpoint/2010/main" val="2675287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5458-A82D-C4F9-2023-69A79EAB7FFC}"/>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sp>
        <p:nvSpPr>
          <p:cNvPr id="3" name="Content Placeholder 2">
            <a:extLst>
              <a:ext uri="{FF2B5EF4-FFF2-40B4-BE49-F238E27FC236}">
                <a16:creationId xmlns:a16="http://schemas.microsoft.com/office/drawing/2014/main" id="{A709E788-5D1B-807D-5B6D-EC9C772680B5}"/>
              </a:ext>
            </a:extLst>
          </p:cNvPr>
          <p:cNvSpPr>
            <a:spLocks noGrp="1"/>
          </p:cNvSpPr>
          <p:nvPr>
            <p:ph idx="1"/>
          </p:nvPr>
        </p:nvSpPr>
        <p:spPr/>
        <p:txBody>
          <a:bodyPr/>
          <a:lstStyle/>
          <a:p>
            <a:pPr marL="0" indent="0">
              <a:buNone/>
            </a:pPr>
            <a:r>
              <a:rPr lang="en-AU" dirty="0"/>
              <a:t>Some of the problems</a:t>
            </a:r>
          </a:p>
        </p:txBody>
      </p:sp>
      <p:pic>
        <p:nvPicPr>
          <p:cNvPr id="4" name="Picture 3">
            <a:extLst>
              <a:ext uri="{FF2B5EF4-FFF2-40B4-BE49-F238E27FC236}">
                <a16:creationId xmlns:a16="http://schemas.microsoft.com/office/drawing/2014/main" id="{FB279CBB-3945-AAEC-5831-D3C2E028D5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49238" y="2693727"/>
            <a:ext cx="3306720" cy="2248664"/>
          </a:xfrm>
          <a:prstGeom prst="rect">
            <a:avLst/>
          </a:prstGeom>
          <a:noFill/>
          <a:ln>
            <a:noFill/>
          </a:ln>
        </p:spPr>
      </p:pic>
      <p:pic>
        <p:nvPicPr>
          <p:cNvPr id="5" name="Picture 4">
            <a:extLst>
              <a:ext uri="{FF2B5EF4-FFF2-40B4-BE49-F238E27FC236}">
                <a16:creationId xmlns:a16="http://schemas.microsoft.com/office/drawing/2014/main" id="{8706D32F-5F24-8D22-2AAF-72CA9C48CF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852" y="2360798"/>
            <a:ext cx="3072296" cy="3054366"/>
          </a:xfrm>
          <a:prstGeom prst="rect">
            <a:avLst/>
          </a:prstGeom>
          <a:noFill/>
          <a:ln>
            <a:noFill/>
          </a:ln>
        </p:spPr>
      </p:pic>
      <p:pic>
        <p:nvPicPr>
          <p:cNvPr id="8" name="Picture 7">
            <a:extLst>
              <a:ext uri="{FF2B5EF4-FFF2-40B4-BE49-F238E27FC236}">
                <a16:creationId xmlns:a16="http://schemas.microsoft.com/office/drawing/2014/main" id="{90DEBCA0-E7D7-83BB-77FE-1AF09364FD88}"/>
              </a:ext>
            </a:extLst>
          </p:cNvPr>
          <p:cNvPicPr>
            <a:picLocks noChangeAspect="1"/>
          </p:cNvPicPr>
          <p:nvPr/>
        </p:nvPicPr>
        <p:blipFill>
          <a:blip r:embed="rId4"/>
          <a:stretch>
            <a:fillRect/>
          </a:stretch>
        </p:blipFill>
        <p:spPr>
          <a:xfrm>
            <a:off x="8077610" y="2165165"/>
            <a:ext cx="2893591" cy="3847861"/>
          </a:xfrm>
          <a:prstGeom prst="rect">
            <a:avLst/>
          </a:prstGeom>
        </p:spPr>
      </p:pic>
    </p:spTree>
    <p:extLst>
      <p:ext uri="{BB962C8B-B14F-4D97-AF65-F5344CB8AC3E}">
        <p14:creationId xmlns:p14="http://schemas.microsoft.com/office/powerpoint/2010/main" val="3276506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474C2-2EA9-4E8B-EEE4-E08503ECB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9745C-92F3-7F69-F6CE-A2170DB69C5D}"/>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sp>
        <p:nvSpPr>
          <p:cNvPr id="3" name="Content Placeholder 2">
            <a:extLst>
              <a:ext uri="{FF2B5EF4-FFF2-40B4-BE49-F238E27FC236}">
                <a16:creationId xmlns:a16="http://schemas.microsoft.com/office/drawing/2014/main" id="{EAF7FEF6-7158-E115-A724-9AE557EB7700}"/>
              </a:ext>
            </a:extLst>
          </p:cNvPr>
          <p:cNvSpPr>
            <a:spLocks noGrp="1"/>
          </p:cNvSpPr>
          <p:nvPr>
            <p:ph idx="1"/>
          </p:nvPr>
        </p:nvSpPr>
        <p:spPr/>
        <p:txBody>
          <a:bodyPr/>
          <a:lstStyle/>
          <a:p>
            <a:pPr marL="0" indent="0">
              <a:buNone/>
            </a:pPr>
            <a:r>
              <a:rPr lang="en-AU" dirty="0"/>
              <a:t>More of the problems</a:t>
            </a:r>
          </a:p>
          <a:p>
            <a:pPr marL="0" indent="0">
              <a:buNone/>
            </a:pPr>
            <a:endParaRPr lang="en-AU" dirty="0"/>
          </a:p>
        </p:txBody>
      </p:sp>
      <p:pic>
        <p:nvPicPr>
          <p:cNvPr id="4" name="Picture 3">
            <a:extLst>
              <a:ext uri="{FF2B5EF4-FFF2-40B4-BE49-F238E27FC236}">
                <a16:creationId xmlns:a16="http://schemas.microsoft.com/office/drawing/2014/main" id="{02985FE2-627F-5B30-BAB9-8AE61C0611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314" y="2335120"/>
            <a:ext cx="2999286" cy="4003284"/>
          </a:xfrm>
          <a:prstGeom prst="rect">
            <a:avLst/>
          </a:prstGeom>
          <a:noFill/>
          <a:ln>
            <a:noFill/>
          </a:ln>
        </p:spPr>
      </p:pic>
      <p:pic>
        <p:nvPicPr>
          <p:cNvPr id="5" name="Picture 4">
            <a:extLst>
              <a:ext uri="{FF2B5EF4-FFF2-40B4-BE49-F238E27FC236}">
                <a16:creationId xmlns:a16="http://schemas.microsoft.com/office/drawing/2014/main" id="{B50C844B-657A-9DFC-3F45-4C9DC6C196B5}"/>
              </a:ext>
            </a:extLst>
          </p:cNvPr>
          <p:cNvPicPr>
            <a:picLocks noChangeAspect="1"/>
          </p:cNvPicPr>
          <p:nvPr/>
        </p:nvPicPr>
        <p:blipFill>
          <a:blip r:embed="rId3"/>
          <a:stretch>
            <a:fillRect/>
          </a:stretch>
        </p:blipFill>
        <p:spPr>
          <a:xfrm>
            <a:off x="4409341" y="2335119"/>
            <a:ext cx="2999287" cy="4003284"/>
          </a:xfrm>
          <a:prstGeom prst="rect">
            <a:avLst/>
          </a:prstGeom>
        </p:spPr>
      </p:pic>
      <p:pic>
        <p:nvPicPr>
          <p:cNvPr id="6" name="Picture 5">
            <a:extLst>
              <a:ext uri="{FF2B5EF4-FFF2-40B4-BE49-F238E27FC236}">
                <a16:creationId xmlns:a16="http://schemas.microsoft.com/office/drawing/2014/main" id="{35D2199A-879E-F898-5B53-C0CFCFA2A6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83833" y="2335119"/>
            <a:ext cx="3249853" cy="3956013"/>
          </a:xfrm>
          <a:prstGeom prst="rect">
            <a:avLst/>
          </a:prstGeom>
          <a:noFill/>
          <a:ln>
            <a:noFill/>
          </a:ln>
        </p:spPr>
      </p:pic>
    </p:spTree>
    <p:extLst>
      <p:ext uri="{BB962C8B-B14F-4D97-AF65-F5344CB8AC3E}">
        <p14:creationId xmlns:p14="http://schemas.microsoft.com/office/powerpoint/2010/main" val="2499564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1B57-5759-4746-F2E2-E8B7F3E14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1E16E-81FD-4047-6F7C-AD00EF915193}"/>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sp>
        <p:nvSpPr>
          <p:cNvPr id="3" name="Content Placeholder 2">
            <a:extLst>
              <a:ext uri="{FF2B5EF4-FFF2-40B4-BE49-F238E27FC236}">
                <a16:creationId xmlns:a16="http://schemas.microsoft.com/office/drawing/2014/main" id="{7621D112-B807-343D-93A8-E3A97DB4DF68}"/>
              </a:ext>
            </a:extLst>
          </p:cNvPr>
          <p:cNvSpPr>
            <a:spLocks noGrp="1"/>
          </p:cNvSpPr>
          <p:nvPr>
            <p:ph idx="1"/>
          </p:nvPr>
        </p:nvSpPr>
        <p:spPr/>
        <p:txBody>
          <a:bodyPr/>
          <a:lstStyle/>
          <a:p>
            <a:pPr marL="0" indent="0">
              <a:buNone/>
            </a:pPr>
            <a:r>
              <a:rPr lang="en-AU" dirty="0"/>
              <a:t>A few extra – for good measure</a:t>
            </a:r>
          </a:p>
          <a:p>
            <a:pPr marL="0" indent="0">
              <a:buNone/>
            </a:pPr>
            <a:endParaRPr lang="en-AU" dirty="0"/>
          </a:p>
        </p:txBody>
      </p:sp>
      <p:pic>
        <p:nvPicPr>
          <p:cNvPr id="4" name="Picture 3">
            <a:extLst>
              <a:ext uri="{FF2B5EF4-FFF2-40B4-BE49-F238E27FC236}">
                <a16:creationId xmlns:a16="http://schemas.microsoft.com/office/drawing/2014/main" id="{8DEF8CFB-3DA1-75DE-6963-AD961EABF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47" y="2423872"/>
            <a:ext cx="15621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3E837B1-F292-1846-BF4C-D76FA090B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0238" y="2423872"/>
            <a:ext cx="15621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a:extLst>
              <a:ext uri="{FF2B5EF4-FFF2-40B4-BE49-F238E27FC236}">
                <a16:creationId xmlns:a16="http://schemas.microsoft.com/office/drawing/2014/main" id="{4E0B00AB-8CFC-5444-7992-8478E68A67B1}"/>
              </a:ext>
            </a:extLst>
          </p:cNvPr>
          <p:cNvPicPr>
            <a:picLocks noChangeAspect="1"/>
          </p:cNvPicPr>
          <p:nvPr/>
        </p:nvPicPr>
        <p:blipFill>
          <a:blip r:embed="rId4"/>
          <a:stretch>
            <a:fillRect/>
          </a:stretch>
        </p:blipFill>
        <p:spPr>
          <a:xfrm>
            <a:off x="2908496" y="2423872"/>
            <a:ext cx="3249032" cy="4077464"/>
          </a:xfrm>
          <a:prstGeom prst="rect">
            <a:avLst/>
          </a:prstGeom>
        </p:spPr>
      </p:pic>
      <p:pic>
        <p:nvPicPr>
          <p:cNvPr id="9" name="Picture 2">
            <a:extLst>
              <a:ext uri="{FF2B5EF4-FFF2-40B4-BE49-F238E27FC236}">
                <a16:creationId xmlns:a16="http://schemas.microsoft.com/office/drawing/2014/main" id="{C2A09DE2-29E7-E91B-E70F-3824D600B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4433" y="2443204"/>
            <a:ext cx="26289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13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96FF0-339C-46A0-A606-29393C945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B842B-D9B6-6724-DF41-C00A65E783A2}"/>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sp>
        <p:nvSpPr>
          <p:cNvPr id="3" name="Content Placeholder 2">
            <a:extLst>
              <a:ext uri="{FF2B5EF4-FFF2-40B4-BE49-F238E27FC236}">
                <a16:creationId xmlns:a16="http://schemas.microsoft.com/office/drawing/2014/main" id="{D1848C03-F844-EE79-080C-DDA0541A2D00}"/>
              </a:ext>
            </a:extLst>
          </p:cNvPr>
          <p:cNvSpPr>
            <a:spLocks noGrp="1"/>
          </p:cNvSpPr>
          <p:nvPr>
            <p:ph idx="1"/>
          </p:nvPr>
        </p:nvSpPr>
        <p:spPr>
          <a:xfrm>
            <a:off x="990599" y="2873775"/>
            <a:ext cx="10283143" cy="2491439"/>
          </a:xfrm>
        </p:spPr>
        <p:txBody>
          <a:bodyPr/>
          <a:lstStyle/>
          <a:p>
            <a:pPr>
              <a:spcAft>
                <a:spcPts val="2000"/>
              </a:spcAft>
            </a:pPr>
            <a:r>
              <a:rPr lang="en-AU" dirty="0"/>
              <a:t>INFRACORR -specialist façade repairs consulting engineers</a:t>
            </a:r>
            <a:r>
              <a:rPr lang="en-AU" sz="1100" dirty="0"/>
              <a:t> </a:t>
            </a:r>
          </a:p>
          <a:p>
            <a:pPr>
              <a:spcAft>
                <a:spcPts val="2000"/>
              </a:spcAft>
            </a:pPr>
            <a:r>
              <a:rPr lang="en-AU" dirty="0"/>
              <a:t>BSGM Building Surveyors- regulatory &amp; Council applications </a:t>
            </a:r>
          </a:p>
          <a:p>
            <a:pPr>
              <a:spcAft>
                <a:spcPts val="2000"/>
              </a:spcAft>
            </a:pPr>
            <a:r>
              <a:rPr lang="en-AU" dirty="0"/>
              <a:t>RB Lawyers – legal overview</a:t>
            </a:r>
          </a:p>
          <a:p>
            <a:pPr marL="0" indent="0">
              <a:buNone/>
            </a:pPr>
            <a:endParaRPr lang="en-AU" dirty="0"/>
          </a:p>
        </p:txBody>
      </p:sp>
      <p:sp>
        <p:nvSpPr>
          <p:cNvPr id="8" name="Content Placeholder 2">
            <a:extLst>
              <a:ext uri="{FF2B5EF4-FFF2-40B4-BE49-F238E27FC236}">
                <a16:creationId xmlns:a16="http://schemas.microsoft.com/office/drawing/2014/main" id="{48CFE455-8F3E-6CFE-0046-54D6F845A492}"/>
              </a:ext>
            </a:extLst>
          </p:cNvPr>
          <p:cNvSpPr txBox="1">
            <a:spLocks/>
          </p:cNvSpPr>
          <p:nvPr/>
        </p:nvSpPr>
        <p:spPr>
          <a:xfrm>
            <a:off x="990600" y="1978025"/>
            <a:ext cx="4023167" cy="581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a:t>The companies involved:</a:t>
            </a:r>
          </a:p>
        </p:txBody>
      </p:sp>
    </p:spTree>
    <p:extLst>
      <p:ext uri="{BB962C8B-B14F-4D97-AF65-F5344CB8AC3E}">
        <p14:creationId xmlns:p14="http://schemas.microsoft.com/office/powerpoint/2010/main" val="3640459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21561-0B0C-7CF1-10C9-7D705B61D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7DA23-0BB1-8BD2-549B-AE73DA8F72AB}"/>
              </a:ext>
            </a:extLst>
          </p:cNvPr>
          <p:cNvSpPr>
            <a:spLocks noGrp="1"/>
          </p:cNvSpPr>
          <p:nvPr>
            <p:ph type="title"/>
          </p:nvPr>
        </p:nvSpPr>
        <p:spPr>
          <a:xfrm>
            <a:off x="1704561" y="338621"/>
            <a:ext cx="8782878" cy="1325563"/>
          </a:xfrm>
        </p:spPr>
        <p:txBody>
          <a:bodyPr/>
          <a:lstStyle/>
          <a:p>
            <a:r>
              <a:rPr lang="en-US" dirty="0">
                <a:solidFill>
                  <a:srgbClr val="FF0000"/>
                </a:solidFill>
              </a:rPr>
              <a:t>Façade Refurbishment Project Update</a:t>
            </a:r>
            <a:endParaRPr lang="en-AU" dirty="0"/>
          </a:p>
        </p:txBody>
      </p:sp>
      <p:graphicFrame>
        <p:nvGraphicFramePr>
          <p:cNvPr id="4" name="Content Placeholder 3">
            <a:extLst>
              <a:ext uri="{FF2B5EF4-FFF2-40B4-BE49-F238E27FC236}">
                <a16:creationId xmlns:a16="http://schemas.microsoft.com/office/drawing/2014/main" id="{5580EE9D-DDEA-698C-4CB4-69D30450020E}"/>
              </a:ext>
            </a:extLst>
          </p:cNvPr>
          <p:cNvGraphicFramePr>
            <a:graphicFrameLocks noGrp="1"/>
          </p:cNvGraphicFramePr>
          <p:nvPr>
            <p:ph idx="1"/>
          </p:nvPr>
        </p:nvGraphicFramePr>
        <p:xfrm>
          <a:off x="838200" y="1451051"/>
          <a:ext cx="10515600" cy="4949747"/>
        </p:xfrm>
        <a:graphic>
          <a:graphicData uri="http://schemas.openxmlformats.org/drawingml/2006/table">
            <a:tbl>
              <a:tblPr firstRow="1" bandRow="1">
                <a:tableStyleId>{5C22544A-7EE6-4342-B048-85BDC9FD1C3A}</a:tableStyleId>
              </a:tblPr>
              <a:tblGrid>
                <a:gridCol w="2356692">
                  <a:extLst>
                    <a:ext uri="{9D8B030D-6E8A-4147-A177-3AD203B41FA5}">
                      <a16:colId xmlns:a16="http://schemas.microsoft.com/office/drawing/2014/main" val="4078887715"/>
                    </a:ext>
                  </a:extLst>
                </a:gridCol>
                <a:gridCol w="8158908">
                  <a:extLst>
                    <a:ext uri="{9D8B030D-6E8A-4147-A177-3AD203B41FA5}">
                      <a16:colId xmlns:a16="http://schemas.microsoft.com/office/drawing/2014/main" val="3704767757"/>
                    </a:ext>
                  </a:extLst>
                </a:gridCol>
              </a:tblGrid>
              <a:tr h="449977">
                <a:tc>
                  <a:txBody>
                    <a:bodyPr/>
                    <a:lstStyle/>
                    <a:p>
                      <a:pPr algn="ctr"/>
                      <a:r>
                        <a:rPr lang="en-AU" dirty="0">
                          <a:solidFill>
                            <a:schemeClr val="bg1"/>
                          </a:solidFill>
                        </a:rPr>
                        <a:t>Expected Timing</a:t>
                      </a:r>
                    </a:p>
                  </a:txBody>
                  <a:tcPr anchor="ctr"/>
                </a:tc>
                <a:tc>
                  <a:txBody>
                    <a:bodyPr/>
                    <a:lstStyle/>
                    <a:p>
                      <a:pPr marL="228600"/>
                      <a:r>
                        <a:rPr lang="en-AU" dirty="0">
                          <a:solidFill>
                            <a:schemeClr val="bg1"/>
                          </a:solidFill>
                        </a:rPr>
                        <a:t>Stage</a:t>
                      </a:r>
                    </a:p>
                  </a:txBody>
                  <a:tcPr anchor="ctr"/>
                </a:tc>
                <a:extLst>
                  <a:ext uri="{0D108BD9-81ED-4DB2-BD59-A6C34878D82A}">
                    <a16:rowId xmlns:a16="http://schemas.microsoft.com/office/drawing/2014/main" val="901142457"/>
                  </a:ext>
                </a:extLst>
              </a:tr>
              <a:tr h="449977">
                <a:tc>
                  <a:txBody>
                    <a:bodyPr/>
                    <a:lstStyle/>
                    <a:p>
                      <a:pPr algn="ctr"/>
                      <a:r>
                        <a:rPr lang="en-AU" dirty="0"/>
                        <a:t>30 Sep 25</a:t>
                      </a:r>
                    </a:p>
                  </a:txBody>
                  <a:tcPr anchor="ctr"/>
                </a:tc>
                <a:tc>
                  <a:txBody>
                    <a:bodyPr/>
                    <a:lstStyle/>
                    <a:p>
                      <a:pPr marL="228600"/>
                      <a:r>
                        <a:rPr lang="en-AU" dirty="0"/>
                        <a:t>Inspections, planning &amp; consultations</a:t>
                      </a:r>
                    </a:p>
                  </a:txBody>
                  <a:tcPr anchor="ctr"/>
                </a:tc>
                <a:extLst>
                  <a:ext uri="{0D108BD9-81ED-4DB2-BD59-A6C34878D82A}">
                    <a16:rowId xmlns:a16="http://schemas.microsoft.com/office/drawing/2014/main" val="3147216367"/>
                  </a:ext>
                </a:extLst>
              </a:tr>
              <a:tr h="449977">
                <a:tc>
                  <a:txBody>
                    <a:bodyPr/>
                    <a:lstStyle/>
                    <a:p>
                      <a:pPr algn="ctr"/>
                      <a:r>
                        <a:rPr lang="en-AU" dirty="0"/>
                        <a:t>30 Nov 25</a:t>
                      </a:r>
                    </a:p>
                  </a:txBody>
                  <a:tcPr anchor="ctr"/>
                </a:tc>
                <a:tc>
                  <a:txBody>
                    <a:bodyPr/>
                    <a:lstStyle/>
                    <a:p>
                      <a:pPr marL="228600"/>
                      <a:r>
                        <a:rPr lang="en-AU" dirty="0"/>
                        <a:t>60% design development completed</a:t>
                      </a:r>
                    </a:p>
                  </a:txBody>
                  <a:tcPr anchor="ctr"/>
                </a:tc>
                <a:extLst>
                  <a:ext uri="{0D108BD9-81ED-4DB2-BD59-A6C34878D82A}">
                    <a16:rowId xmlns:a16="http://schemas.microsoft.com/office/drawing/2014/main" val="4044442205"/>
                  </a:ext>
                </a:extLst>
              </a:tr>
              <a:tr h="449977">
                <a:tc>
                  <a:txBody>
                    <a:bodyPr/>
                    <a:lstStyle/>
                    <a:p>
                      <a:pPr algn="ctr"/>
                      <a:r>
                        <a:rPr lang="en-AU" dirty="0"/>
                        <a:t>15 Feb 25</a:t>
                      </a:r>
                    </a:p>
                  </a:txBody>
                  <a:tcPr anchor="ctr"/>
                </a:tc>
                <a:tc>
                  <a:txBody>
                    <a:bodyPr/>
                    <a:lstStyle/>
                    <a:p>
                      <a:pPr marL="228600"/>
                      <a:r>
                        <a:rPr lang="en-AU" dirty="0"/>
                        <a:t>90% design development &amp; tender documentation complete</a:t>
                      </a:r>
                    </a:p>
                  </a:txBody>
                  <a:tcPr anchor="ctr"/>
                </a:tc>
                <a:extLst>
                  <a:ext uri="{0D108BD9-81ED-4DB2-BD59-A6C34878D82A}">
                    <a16:rowId xmlns:a16="http://schemas.microsoft.com/office/drawing/2014/main" val="1950151073"/>
                  </a:ext>
                </a:extLst>
              </a:tr>
              <a:tr h="449977">
                <a:tc>
                  <a:txBody>
                    <a:bodyPr/>
                    <a:lstStyle/>
                    <a:p>
                      <a:pPr algn="ctr"/>
                      <a:r>
                        <a:rPr lang="en-AU" dirty="0"/>
                        <a:t>28 Feb 26</a:t>
                      </a:r>
                    </a:p>
                  </a:txBody>
                  <a:tcPr anchor="ctr"/>
                </a:tc>
                <a:tc>
                  <a:txBody>
                    <a:bodyPr/>
                    <a:lstStyle/>
                    <a:p>
                      <a:pPr marL="228600"/>
                      <a:r>
                        <a:rPr lang="en-AU" dirty="0"/>
                        <a:t>Issue Invitation to Tender to contractors</a:t>
                      </a:r>
                    </a:p>
                  </a:txBody>
                  <a:tcPr anchor="ctr"/>
                </a:tc>
                <a:extLst>
                  <a:ext uri="{0D108BD9-81ED-4DB2-BD59-A6C34878D82A}">
                    <a16:rowId xmlns:a16="http://schemas.microsoft.com/office/drawing/2014/main" val="2545175135"/>
                  </a:ext>
                </a:extLst>
              </a:tr>
              <a:tr h="449977">
                <a:tc>
                  <a:txBody>
                    <a:bodyPr/>
                    <a:lstStyle/>
                    <a:p>
                      <a:pPr algn="ctr"/>
                      <a:r>
                        <a:rPr lang="en-AU" dirty="0"/>
                        <a:t>30 Apr 26</a:t>
                      </a:r>
                    </a:p>
                  </a:txBody>
                  <a:tcPr anchor="ctr"/>
                </a:tc>
                <a:tc>
                  <a:txBody>
                    <a:bodyPr/>
                    <a:lstStyle/>
                    <a:p>
                      <a:pPr marL="228600"/>
                      <a:r>
                        <a:rPr lang="en-AU" dirty="0"/>
                        <a:t>Receipt of tenders</a:t>
                      </a:r>
                    </a:p>
                  </a:txBody>
                  <a:tcPr anchor="ctr"/>
                </a:tc>
                <a:extLst>
                  <a:ext uri="{0D108BD9-81ED-4DB2-BD59-A6C34878D82A}">
                    <a16:rowId xmlns:a16="http://schemas.microsoft.com/office/drawing/2014/main" val="1864274409"/>
                  </a:ext>
                </a:extLst>
              </a:tr>
              <a:tr h="449977">
                <a:tc>
                  <a:txBody>
                    <a:bodyPr/>
                    <a:lstStyle/>
                    <a:p>
                      <a:pPr algn="ctr"/>
                      <a:r>
                        <a:rPr lang="en-AU" dirty="0"/>
                        <a:t>15 May 26</a:t>
                      </a:r>
                    </a:p>
                  </a:txBody>
                  <a:tcPr anchor="ctr"/>
                </a:tc>
                <a:tc>
                  <a:txBody>
                    <a:bodyPr/>
                    <a:lstStyle/>
                    <a:p>
                      <a:pPr marL="228600"/>
                      <a:r>
                        <a:rPr lang="en-AU" dirty="0"/>
                        <a:t>Evaluation of tenders</a:t>
                      </a:r>
                    </a:p>
                  </a:txBody>
                  <a:tcPr anchor="ctr"/>
                </a:tc>
                <a:extLst>
                  <a:ext uri="{0D108BD9-81ED-4DB2-BD59-A6C34878D82A}">
                    <a16:rowId xmlns:a16="http://schemas.microsoft.com/office/drawing/2014/main" val="4138848023"/>
                  </a:ext>
                </a:extLst>
              </a:tr>
              <a:tr h="449977">
                <a:tc>
                  <a:txBody>
                    <a:bodyPr/>
                    <a:lstStyle/>
                    <a:p>
                      <a:pPr algn="ctr"/>
                      <a:r>
                        <a:rPr lang="en-AU" dirty="0"/>
                        <a:t>June – July 26</a:t>
                      </a:r>
                    </a:p>
                  </a:txBody>
                  <a:tcPr anchor="ctr"/>
                </a:tc>
                <a:tc>
                  <a:txBody>
                    <a:bodyPr/>
                    <a:lstStyle/>
                    <a:p>
                      <a:pPr marL="228600"/>
                      <a:r>
                        <a:rPr lang="en-AU" dirty="0"/>
                        <a:t>Presentation to Owners &amp; start of voting process</a:t>
                      </a:r>
                    </a:p>
                  </a:txBody>
                  <a:tcPr anchor="ctr"/>
                </a:tc>
                <a:extLst>
                  <a:ext uri="{0D108BD9-81ED-4DB2-BD59-A6C34878D82A}">
                    <a16:rowId xmlns:a16="http://schemas.microsoft.com/office/drawing/2014/main" val="2422365981"/>
                  </a:ext>
                </a:extLst>
              </a:tr>
              <a:tr h="449977">
                <a:tc>
                  <a:txBody>
                    <a:bodyPr/>
                    <a:lstStyle/>
                    <a:p>
                      <a:pPr algn="ctr"/>
                      <a:r>
                        <a:rPr lang="en-AU" dirty="0"/>
                        <a:t>15 Jul 26</a:t>
                      </a:r>
                    </a:p>
                  </a:txBody>
                  <a:tcPr anchor="ctr"/>
                </a:tc>
                <a:tc>
                  <a:txBody>
                    <a:bodyPr/>
                    <a:lstStyle/>
                    <a:p>
                      <a:pPr marL="228600"/>
                      <a:r>
                        <a:rPr lang="en-AU" dirty="0"/>
                        <a:t>Final decision by owners</a:t>
                      </a:r>
                    </a:p>
                  </a:txBody>
                  <a:tcPr anchor="ctr"/>
                </a:tc>
                <a:extLst>
                  <a:ext uri="{0D108BD9-81ED-4DB2-BD59-A6C34878D82A}">
                    <a16:rowId xmlns:a16="http://schemas.microsoft.com/office/drawing/2014/main" val="3538848966"/>
                  </a:ext>
                </a:extLst>
              </a:tr>
              <a:tr h="449977">
                <a:tc>
                  <a:txBody>
                    <a:bodyPr/>
                    <a:lstStyle/>
                    <a:p>
                      <a:pPr algn="ctr"/>
                      <a:r>
                        <a:rPr lang="en-AU" dirty="0"/>
                        <a:t>31 Jul 26</a:t>
                      </a:r>
                    </a:p>
                  </a:txBody>
                  <a:tcPr anchor="ctr"/>
                </a:tc>
                <a:tc>
                  <a:txBody>
                    <a:bodyPr/>
                    <a:lstStyle/>
                    <a:p>
                      <a:pPr marL="228600"/>
                      <a:r>
                        <a:rPr lang="en-AU" dirty="0"/>
                        <a:t>Awarding of contracts</a:t>
                      </a:r>
                    </a:p>
                  </a:txBody>
                  <a:tcPr anchor="ctr"/>
                </a:tc>
                <a:extLst>
                  <a:ext uri="{0D108BD9-81ED-4DB2-BD59-A6C34878D82A}">
                    <a16:rowId xmlns:a16="http://schemas.microsoft.com/office/drawing/2014/main" val="3659267643"/>
                  </a:ext>
                </a:extLst>
              </a:tr>
              <a:tr h="449977">
                <a:tc>
                  <a:txBody>
                    <a:bodyPr/>
                    <a:lstStyle/>
                    <a:p>
                      <a:pPr algn="ctr"/>
                      <a:r>
                        <a:rPr lang="en-AU" dirty="0"/>
                        <a:t>12-15 months later</a:t>
                      </a:r>
                    </a:p>
                  </a:txBody>
                  <a:tcPr anchor="ctr"/>
                </a:tc>
                <a:tc>
                  <a:txBody>
                    <a:bodyPr/>
                    <a:lstStyle/>
                    <a:p>
                      <a:pPr marL="228600"/>
                      <a:r>
                        <a:rPr lang="en-AU" dirty="0"/>
                        <a:t>Project completion (WE HOPE !!)</a:t>
                      </a:r>
                    </a:p>
                  </a:txBody>
                  <a:tcPr anchor="ctr"/>
                </a:tc>
                <a:extLst>
                  <a:ext uri="{0D108BD9-81ED-4DB2-BD59-A6C34878D82A}">
                    <a16:rowId xmlns:a16="http://schemas.microsoft.com/office/drawing/2014/main" val="3330756202"/>
                  </a:ext>
                </a:extLst>
              </a:tr>
            </a:tbl>
          </a:graphicData>
        </a:graphic>
      </p:graphicFrame>
    </p:spTree>
    <p:extLst>
      <p:ext uri="{BB962C8B-B14F-4D97-AF65-F5344CB8AC3E}">
        <p14:creationId xmlns:p14="http://schemas.microsoft.com/office/powerpoint/2010/main" val="2031996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0D2B5-ED30-C2E3-93E6-9339832BAC8C}"/>
              </a:ext>
            </a:extLst>
          </p:cNvPr>
          <p:cNvSpPr>
            <a:spLocks noGrp="1"/>
          </p:cNvSpPr>
          <p:nvPr>
            <p:ph type="title"/>
          </p:nvPr>
        </p:nvSpPr>
        <p:spPr>
          <a:xfrm>
            <a:off x="838200" y="365125"/>
            <a:ext cx="10515600" cy="664889"/>
          </a:xfrm>
        </p:spPr>
        <p:txBody>
          <a:bodyPr>
            <a:normAutofit fontScale="90000"/>
          </a:bodyPr>
          <a:lstStyle/>
          <a:p>
            <a:r>
              <a:rPr lang="en-AU" dirty="0"/>
              <a:t>Scope of Work</a:t>
            </a:r>
          </a:p>
        </p:txBody>
      </p:sp>
      <p:sp>
        <p:nvSpPr>
          <p:cNvPr id="3" name="Content Placeholder 2">
            <a:extLst>
              <a:ext uri="{FF2B5EF4-FFF2-40B4-BE49-F238E27FC236}">
                <a16:creationId xmlns:a16="http://schemas.microsoft.com/office/drawing/2014/main" id="{55C9987D-12DE-83C3-3C62-802552D87C69}"/>
              </a:ext>
            </a:extLst>
          </p:cNvPr>
          <p:cNvSpPr>
            <a:spLocks noGrp="1"/>
          </p:cNvSpPr>
          <p:nvPr>
            <p:ph idx="1"/>
          </p:nvPr>
        </p:nvSpPr>
        <p:spPr>
          <a:xfrm>
            <a:off x="838200" y="1030014"/>
            <a:ext cx="10515600" cy="5633545"/>
          </a:xfrm>
        </p:spPr>
        <p:txBody>
          <a:bodyPr>
            <a:noAutofit/>
          </a:bodyPr>
          <a:lstStyle/>
          <a:p>
            <a:pPr marL="0" indent="0">
              <a:buNone/>
            </a:pPr>
            <a:r>
              <a:rPr lang="en-US" sz="2400" b="1" dirty="0"/>
              <a:t>Existing timber windows to be replaced with aluminium frame and glazing:</a:t>
            </a:r>
          </a:p>
          <a:p>
            <a:r>
              <a:rPr lang="en-US" sz="2400" dirty="0"/>
              <a:t>L1-12: 2 Bed A, B, G &amp; H flats Kitchen &amp; Main Bedroom windows (Inc. side balcony door/frame).</a:t>
            </a:r>
          </a:p>
          <a:p>
            <a:r>
              <a:rPr lang="en-US" sz="2400" dirty="0"/>
              <a:t>L1-12: 1 Bed D &amp; E flats Kitchen windows.</a:t>
            </a:r>
          </a:p>
          <a:p>
            <a:r>
              <a:rPr lang="en-US" sz="2400" dirty="0"/>
              <a:t>L1-12: Laundry and Bike Rooms windows.</a:t>
            </a:r>
          </a:p>
          <a:p>
            <a:r>
              <a:rPr lang="en-US" sz="2400" dirty="0"/>
              <a:t>Ground: GA/B all windows.</a:t>
            </a:r>
          </a:p>
          <a:p>
            <a:r>
              <a:rPr lang="en-US" sz="2400" dirty="0"/>
              <a:t>Ground: GD &amp; GF all windows.</a:t>
            </a:r>
          </a:p>
          <a:p>
            <a:r>
              <a:rPr lang="en-US" sz="2400" dirty="0"/>
              <a:t>Ground: GG &amp; GH Kitchen, Second bedroom and Main bedroom.</a:t>
            </a:r>
          </a:p>
          <a:p>
            <a:r>
              <a:rPr lang="en-AU" sz="2400" dirty="0"/>
              <a:t>Ground: Cleaners.</a:t>
            </a:r>
          </a:p>
          <a:p>
            <a:r>
              <a:rPr lang="en-US" sz="2400" dirty="0"/>
              <a:t>Included in base scope of work: Single glazing, North facing grey tint, South facing clear. Top hung</a:t>
            </a:r>
          </a:p>
          <a:p>
            <a:r>
              <a:rPr lang="en-AU" sz="2400" dirty="0"/>
              <a:t>window openings.</a:t>
            </a:r>
          </a:p>
          <a:p>
            <a:r>
              <a:rPr lang="en-US" sz="2400" dirty="0"/>
              <a:t>Additional cost option: Double glazing of each size of window.</a:t>
            </a:r>
            <a:endParaRPr lang="en-AU" sz="2400" dirty="0"/>
          </a:p>
        </p:txBody>
      </p:sp>
    </p:spTree>
    <p:extLst>
      <p:ext uri="{BB962C8B-B14F-4D97-AF65-F5344CB8AC3E}">
        <p14:creationId xmlns:p14="http://schemas.microsoft.com/office/powerpoint/2010/main" val="1890294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uilding&#10;&#10;AI-generated content may be incorrect.">
            <a:extLst>
              <a:ext uri="{FF2B5EF4-FFF2-40B4-BE49-F238E27FC236}">
                <a16:creationId xmlns:a16="http://schemas.microsoft.com/office/drawing/2014/main" id="{5550D885-2680-BBB6-9B5E-27D1CD4854BF}"/>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934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2234184" y="276360"/>
            <a:ext cx="7284720" cy="769441"/>
          </a:xfrm>
          <a:prstGeom prst="rect">
            <a:avLst/>
          </a:prstGeom>
        </p:spPr>
        <p:txBody>
          <a:bodyPr wrap="square">
            <a:spAutoFit/>
          </a:bodyPr>
          <a:lstStyle/>
          <a:p>
            <a:pPr algn="ctr"/>
            <a:r>
              <a:rPr lang="en-AU" sz="4400" dirty="0"/>
              <a:t> 5. Minutes of Previous AGM</a:t>
            </a:r>
          </a:p>
        </p:txBody>
      </p:sp>
      <p:sp>
        <p:nvSpPr>
          <p:cNvPr id="12" name="TextBox 11">
            <a:extLst>
              <a:ext uri="{FF2B5EF4-FFF2-40B4-BE49-F238E27FC236}">
                <a16:creationId xmlns:a16="http://schemas.microsoft.com/office/drawing/2014/main" id="{1279864E-14FB-0A39-C45B-74025CEDCB0C}"/>
              </a:ext>
            </a:extLst>
          </p:cNvPr>
          <p:cNvSpPr txBox="1"/>
          <p:nvPr/>
        </p:nvSpPr>
        <p:spPr>
          <a:xfrm>
            <a:off x="3468417" y="6212308"/>
            <a:ext cx="4816255" cy="369332"/>
          </a:xfrm>
          <a:prstGeom prst="rect">
            <a:avLst/>
          </a:prstGeom>
          <a:noFill/>
        </p:spPr>
        <p:txBody>
          <a:bodyPr wrap="none" rtlCol="0">
            <a:spAutoFit/>
          </a:bodyPr>
          <a:lstStyle/>
          <a:p>
            <a:pPr algn="ctr"/>
            <a:r>
              <a:rPr lang="en-AU" dirty="0"/>
              <a:t>Image Credit: Peter Bennetts – with permission</a:t>
            </a:r>
          </a:p>
        </p:txBody>
      </p:sp>
      <p:pic>
        <p:nvPicPr>
          <p:cNvPr id="3" name="Picture 2" descr="A group of people standing on a roof of a building&#10;&#10;Description automatically generated">
            <a:extLst>
              <a:ext uri="{FF2B5EF4-FFF2-40B4-BE49-F238E27FC236}">
                <a16:creationId xmlns:a16="http://schemas.microsoft.com/office/drawing/2014/main" id="{85E43E81-3248-8554-01CD-B7F88C2BB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157" y="1045801"/>
            <a:ext cx="8017686" cy="5154036"/>
          </a:xfrm>
          <a:prstGeom prst="rect">
            <a:avLst/>
          </a:prstGeom>
        </p:spPr>
      </p:pic>
    </p:spTree>
    <p:extLst>
      <p:ext uri="{BB962C8B-B14F-4D97-AF65-F5344CB8AC3E}">
        <p14:creationId xmlns:p14="http://schemas.microsoft.com/office/powerpoint/2010/main" val="1608369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393F4-E3FC-2835-2754-AE83C280BFEC}"/>
              </a:ext>
            </a:extLst>
          </p:cNvPr>
          <p:cNvPicPr>
            <a:picLocks noChangeAspect="1"/>
          </p:cNvPicPr>
          <p:nvPr/>
        </p:nvPicPr>
        <p:blipFill>
          <a:blip r:embed="rId2"/>
          <a:stretch>
            <a:fillRect/>
          </a:stretch>
        </p:blipFill>
        <p:spPr>
          <a:xfrm>
            <a:off x="6311771" y="0"/>
            <a:ext cx="5880229" cy="3346923"/>
          </a:xfrm>
          <a:prstGeom prst="rect">
            <a:avLst/>
          </a:prstGeom>
        </p:spPr>
      </p:pic>
      <p:pic>
        <p:nvPicPr>
          <p:cNvPr id="7" name="Picture 6">
            <a:extLst>
              <a:ext uri="{FF2B5EF4-FFF2-40B4-BE49-F238E27FC236}">
                <a16:creationId xmlns:a16="http://schemas.microsoft.com/office/drawing/2014/main" id="{36775901-B69A-3BB8-1BAC-237724762237}"/>
              </a:ext>
            </a:extLst>
          </p:cNvPr>
          <p:cNvPicPr>
            <a:picLocks noChangeAspect="1"/>
          </p:cNvPicPr>
          <p:nvPr/>
        </p:nvPicPr>
        <p:blipFill>
          <a:blip r:embed="rId3"/>
          <a:stretch>
            <a:fillRect/>
          </a:stretch>
        </p:blipFill>
        <p:spPr>
          <a:xfrm>
            <a:off x="6311771" y="3346923"/>
            <a:ext cx="5880230" cy="3346923"/>
          </a:xfrm>
          <a:prstGeom prst="rect">
            <a:avLst/>
          </a:prstGeom>
        </p:spPr>
      </p:pic>
      <p:sp>
        <p:nvSpPr>
          <p:cNvPr id="9" name="TextBox 8">
            <a:extLst>
              <a:ext uri="{FF2B5EF4-FFF2-40B4-BE49-F238E27FC236}">
                <a16:creationId xmlns:a16="http://schemas.microsoft.com/office/drawing/2014/main" id="{DC28C823-B108-1296-DDE0-D674EC13BC8E}"/>
              </a:ext>
            </a:extLst>
          </p:cNvPr>
          <p:cNvSpPr txBox="1"/>
          <p:nvPr/>
        </p:nvSpPr>
        <p:spPr>
          <a:xfrm>
            <a:off x="662151" y="1346566"/>
            <a:ext cx="5129049" cy="2677656"/>
          </a:xfrm>
          <a:prstGeom prst="rect">
            <a:avLst/>
          </a:prstGeom>
          <a:noFill/>
        </p:spPr>
        <p:txBody>
          <a:bodyPr wrap="square">
            <a:spAutoFit/>
          </a:bodyPr>
          <a:lstStyle/>
          <a:p>
            <a:pPr algn="l"/>
            <a:r>
              <a:rPr lang="en-US" sz="2800" b="1" i="0" u="none" strike="noStrike" baseline="0" dirty="0">
                <a:latin typeface="TimesNewRoman,Bold"/>
              </a:rPr>
              <a:t>Existing timber windows to remain </a:t>
            </a:r>
            <a:r>
              <a:rPr lang="en-AU" sz="2800" b="1" i="0" u="none" strike="noStrike" baseline="0" dirty="0">
                <a:latin typeface="TimesNewRoman,Bold"/>
              </a:rPr>
              <a:t>(repair/repaint):</a:t>
            </a:r>
          </a:p>
          <a:p>
            <a:pPr algn="l"/>
            <a:endParaRPr lang="en-AU" sz="2800" b="1" i="0" u="none" strike="noStrike" baseline="0" dirty="0">
              <a:latin typeface="TimesNewRoman,Bold"/>
            </a:endParaRPr>
          </a:p>
          <a:p>
            <a:pPr algn="l"/>
            <a:r>
              <a:rPr lang="en-US" sz="2800" b="0" i="0" u="none" strike="noStrike" baseline="0" dirty="0">
                <a:latin typeface="TimesNewRoman"/>
              </a:rPr>
              <a:t>Ground: Lobby air-lock high level window and WC high level window.</a:t>
            </a:r>
            <a:endParaRPr lang="en-AU" sz="2800" dirty="0"/>
          </a:p>
        </p:txBody>
      </p:sp>
    </p:spTree>
    <p:extLst>
      <p:ext uri="{BB962C8B-B14F-4D97-AF65-F5344CB8AC3E}">
        <p14:creationId xmlns:p14="http://schemas.microsoft.com/office/powerpoint/2010/main" val="2413325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2EC27-2841-C8CA-0B64-C5719F71E1B8}"/>
              </a:ext>
            </a:extLst>
          </p:cNvPr>
          <p:cNvPicPr>
            <a:picLocks noChangeAspect="1"/>
          </p:cNvPicPr>
          <p:nvPr/>
        </p:nvPicPr>
        <p:blipFill>
          <a:blip r:embed="rId2"/>
          <a:stretch>
            <a:fillRect/>
          </a:stretch>
        </p:blipFill>
        <p:spPr>
          <a:xfrm>
            <a:off x="9061940" y="0"/>
            <a:ext cx="3130059" cy="2828745"/>
          </a:xfrm>
          <a:prstGeom prst="rect">
            <a:avLst/>
          </a:prstGeom>
        </p:spPr>
      </p:pic>
      <p:pic>
        <p:nvPicPr>
          <p:cNvPr id="5" name="Picture 4">
            <a:extLst>
              <a:ext uri="{FF2B5EF4-FFF2-40B4-BE49-F238E27FC236}">
                <a16:creationId xmlns:a16="http://schemas.microsoft.com/office/drawing/2014/main" id="{B3B01309-761B-279C-00E9-129874A07EF7}"/>
              </a:ext>
            </a:extLst>
          </p:cNvPr>
          <p:cNvPicPr>
            <a:picLocks noChangeAspect="1"/>
          </p:cNvPicPr>
          <p:nvPr/>
        </p:nvPicPr>
        <p:blipFill>
          <a:blip r:embed="rId3"/>
          <a:stretch>
            <a:fillRect/>
          </a:stretch>
        </p:blipFill>
        <p:spPr>
          <a:xfrm>
            <a:off x="9061940" y="3752194"/>
            <a:ext cx="3142131" cy="3105806"/>
          </a:xfrm>
          <a:prstGeom prst="rect">
            <a:avLst/>
          </a:prstGeom>
        </p:spPr>
      </p:pic>
      <p:sp>
        <p:nvSpPr>
          <p:cNvPr id="7" name="TextBox 6">
            <a:extLst>
              <a:ext uri="{FF2B5EF4-FFF2-40B4-BE49-F238E27FC236}">
                <a16:creationId xmlns:a16="http://schemas.microsoft.com/office/drawing/2014/main" id="{DD1BD4DB-1A32-0392-3FC0-A377E05E5403}"/>
              </a:ext>
            </a:extLst>
          </p:cNvPr>
          <p:cNvSpPr txBox="1"/>
          <p:nvPr/>
        </p:nvSpPr>
        <p:spPr>
          <a:xfrm>
            <a:off x="8996854" y="2967304"/>
            <a:ext cx="3195145" cy="646331"/>
          </a:xfrm>
          <a:prstGeom prst="rect">
            <a:avLst/>
          </a:prstGeom>
          <a:noFill/>
        </p:spPr>
        <p:txBody>
          <a:bodyPr wrap="square">
            <a:spAutoFit/>
          </a:bodyPr>
          <a:lstStyle/>
          <a:p>
            <a:pPr algn="l"/>
            <a:r>
              <a:rPr lang="en-AU" sz="1800" b="0" i="0" u="none" strike="noStrike" baseline="0" dirty="0">
                <a:latin typeface="Aptos" panose="020B0004020202020204" pitchFamily="34" charset="0"/>
              </a:rPr>
              <a:t>Example not complying 2bed:</a:t>
            </a:r>
          </a:p>
          <a:p>
            <a:pPr algn="l"/>
            <a:r>
              <a:rPr lang="en-US" sz="1800" b="0" i="0" u="none" strike="noStrike" baseline="0" dirty="0">
                <a:latin typeface="Aptos" panose="020B0004020202020204" pitchFamily="34" charset="0"/>
              </a:rPr>
              <a:t>5 panels not 6 panels</a:t>
            </a:r>
            <a:endParaRPr lang="en-AU" dirty="0"/>
          </a:p>
        </p:txBody>
      </p:sp>
      <p:pic>
        <p:nvPicPr>
          <p:cNvPr id="9" name="Picture 8">
            <a:extLst>
              <a:ext uri="{FF2B5EF4-FFF2-40B4-BE49-F238E27FC236}">
                <a16:creationId xmlns:a16="http://schemas.microsoft.com/office/drawing/2014/main" id="{7D217B90-6335-AA77-248C-729E24EB4871}"/>
              </a:ext>
            </a:extLst>
          </p:cNvPr>
          <p:cNvPicPr>
            <a:picLocks noChangeAspect="1"/>
          </p:cNvPicPr>
          <p:nvPr/>
        </p:nvPicPr>
        <p:blipFill>
          <a:blip r:embed="rId4"/>
          <a:stretch>
            <a:fillRect/>
          </a:stretch>
        </p:blipFill>
        <p:spPr>
          <a:xfrm>
            <a:off x="3216165" y="5181047"/>
            <a:ext cx="5423338" cy="1676953"/>
          </a:xfrm>
          <a:prstGeom prst="rect">
            <a:avLst/>
          </a:prstGeom>
        </p:spPr>
      </p:pic>
      <p:sp>
        <p:nvSpPr>
          <p:cNvPr id="11" name="TextBox 10">
            <a:extLst>
              <a:ext uri="{FF2B5EF4-FFF2-40B4-BE49-F238E27FC236}">
                <a16:creationId xmlns:a16="http://schemas.microsoft.com/office/drawing/2014/main" id="{EA06E188-BA2D-A3D3-4AEB-BB17E2522197}"/>
              </a:ext>
            </a:extLst>
          </p:cNvPr>
          <p:cNvSpPr txBox="1"/>
          <p:nvPr/>
        </p:nvSpPr>
        <p:spPr>
          <a:xfrm>
            <a:off x="145121" y="5856890"/>
            <a:ext cx="3195145" cy="646331"/>
          </a:xfrm>
          <a:prstGeom prst="rect">
            <a:avLst/>
          </a:prstGeom>
          <a:noFill/>
        </p:spPr>
        <p:txBody>
          <a:bodyPr wrap="square">
            <a:spAutoFit/>
          </a:bodyPr>
          <a:lstStyle/>
          <a:p>
            <a:pPr algn="l"/>
            <a:r>
              <a:rPr lang="en-AU" sz="1800" b="0" i="0" u="none" strike="noStrike" baseline="0" dirty="0">
                <a:latin typeface="Aptos" panose="020B0004020202020204" pitchFamily="34" charset="0"/>
              </a:rPr>
              <a:t>Example not complying 1bed:</a:t>
            </a:r>
          </a:p>
          <a:p>
            <a:pPr algn="l"/>
            <a:r>
              <a:rPr lang="en-US" sz="1800" b="0" i="0" u="none" strike="noStrike" baseline="0" dirty="0">
                <a:latin typeface="Aptos" panose="020B0004020202020204" pitchFamily="34" charset="0"/>
              </a:rPr>
              <a:t>6 panels not 4 panels</a:t>
            </a:r>
            <a:endParaRPr lang="en-AU" dirty="0"/>
          </a:p>
        </p:txBody>
      </p:sp>
      <p:sp>
        <p:nvSpPr>
          <p:cNvPr id="13" name="TextBox 12">
            <a:extLst>
              <a:ext uri="{FF2B5EF4-FFF2-40B4-BE49-F238E27FC236}">
                <a16:creationId xmlns:a16="http://schemas.microsoft.com/office/drawing/2014/main" id="{4665C114-B9C0-D75E-80B4-556A5F494FF7}"/>
              </a:ext>
            </a:extLst>
          </p:cNvPr>
          <p:cNvSpPr txBox="1"/>
          <p:nvPr/>
        </p:nvSpPr>
        <p:spPr>
          <a:xfrm>
            <a:off x="402020" y="354779"/>
            <a:ext cx="7995745" cy="4431983"/>
          </a:xfrm>
          <a:prstGeom prst="rect">
            <a:avLst/>
          </a:prstGeom>
          <a:noFill/>
        </p:spPr>
        <p:txBody>
          <a:bodyPr wrap="square">
            <a:spAutoFit/>
          </a:bodyPr>
          <a:lstStyle/>
          <a:p>
            <a:pPr algn="l">
              <a:spcAft>
                <a:spcPts val="800"/>
              </a:spcAft>
            </a:pPr>
            <a:r>
              <a:rPr lang="en-AU" sz="2200" b="1" i="0" u="none" strike="noStrike" baseline="0" dirty="0">
                <a:latin typeface="TimesNewRoman,Bold"/>
              </a:rPr>
              <a:t>Enclosed previously open balconies:</a:t>
            </a:r>
          </a:p>
          <a:p>
            <a:pPr algn="l">
              <a:spcAft>
                <a:spcPts val="1000"/>
              </a:spcAft>
            </a:pPr>
            <a:r>
              <a:rPr lang="en-US" sz="2200" b="0" i="0" u="none" strike="noStrike" baseline="0" dirty="0">
                <a:latin typeface="TimesNewRoman"/>
              </a:rPr>
              <a:t>Enclosure of open balconies started in the 1960s. Each balcony</a:t>
            </a:r>
            <a:br>
              <a:rPr lang="en-US" sz="2200" b="0" i="0" u="none" strike="noStrike" baseline="0" dirty="0">
                <a:latin typeface="TimesNewRoman"/>
              </a:rPr>
            </a:br>
            <a:r>
              <a:rPr lang="en-US" sz="2200" b="0" i="0" u="none" strike="noStrike" baseline="0" dirty="0">
                <a:latin typeface="TimesNewRoman"/>
              </a:rPr>
              <a:t>enclosure had a unique design until an Edgewater “standard”</a:t>
            </a:r>
            <a:br>
              <a:rPr lang="en-US" sz="2200" b="0" i="0" u="none" strike="noStrike" baseline="0" dirty="0">
                <a:latin typeface="TimesNewRoman"/>
              </a:rPr>
            </a:br>
            <a:r>
              <a:rPr lang="en-US" sz="2200" b="0" i="0" u="none" strike="noStrike" baseline="0" dirty="0">
                <a:latin typeface="TimesNewRoman"/>
              </a:rPr>
              <a:t>designs (1 Bed 4 panel design and 2 Bed 6 panel design) were</a:t>
            </a:r>
          </a:p>
          <a:p>
            <a:pPr algn="l">
              <a:spcAft>
                <a:spcPts val="1000"/>
              </a:spcAft>
            </a:pPr>
            <a:r>
              <a:rPr lang="en-AU" sz="2200" b="0" i="0" u="none" strike="noStrike" baseline="0" dirty="0">
                <a:latin typeface="TimesNewRoman"/>
              </a:rPr>
              <a:t>adopted in 1995.</a:t>
            </a:r>
          </a:p>
          <a:p>
            <a:pPr algn="l">
              <a:spcAft>
                <a:spcPts val="1000"/>
              </a:spcAft>
            </a:pPr>
            <a:r>
              <a:rPr lang="en-US" sz="2200" b="0" i="0" u="none" strike="noStrike" baseline="0" dirty="0">
                <a:latin typeface="TimesNewRoman"/>
              </a:rPr>
              <a:t>All enclosures not complying with the “standard” infill design to be</a:t>
            </a:r>
            <a:br>
              <a:rPr lang="en-US" sz="2200" b="0" i="0" u="none" strike="noStrike" baseline="0" dirty="0">
                <a:latin typeface="TimesNewRoman"/>
              </a:rPr>
            </a:br>
            <a:r>
              <a:rPr lang="en-US" sz="2200" b="0" i="0" u="none" strike="noStrike" baseline="0" dirty="0">
                <a:latin typeface="TimesNewRoman"/>
              </a:rPr>
              <a:t>replaced due to non-conformity and age, before 1995 (i.e. </a:t>
            </a:r>
            <a:r>
              <a:rPr lang="en-AU" sz="2200" b="0" i="0" u="none" strike="noStrike" baseline="0" dirty="0">
                <a:latin typeface="TimesNewRoman"/>
              </a:rPr>
              <a:t>30years+).</a:t>
            </a:r>
          </a:p>
          <a:p>
            <a:pPr algn="l">
              <a:spcAft>
                <a:spcPts val="1000"/>
              </a:spcAft>
            </a:pPr>
            <a:r>
              <a:rPr lang="en-US" sz="2200" b="0" i="0" u="none" strike="noStrike" baseline="0" dirty="0">
                <a:latin typeface="TimesNewRoman"/>
              </a:rPr>
              <a:t>All enclosures that include any hybrid of materials including using</a:t>
            </a:r>
            <a:br>
              <a:rPr lang="en-US" sz="2200" b="0" i="0" u="none" strike="noStrike" baseline="0" dirty="0">
                <a:latin typeface="TimesNewRoman"/>
              </a:rPr>
            </a:br>
            <a:r>
              <a:rPr lang="en-US" sz="2200" b="0" i="0" u="none" strike="noStrike" baseline="0" dirty="0">
                <a:latin typeface="TimesNewRoman"/>
              </a:rPr>
              <a:t>timber in their construction to be replaced.</a:t>
            </a:r>
          </a:p>
          <a:p>
            <a:pPr algn="l">
              <a:spcAft>
                <a:spcPts val="1000"/>
              </a:spcAft>
            </a:pPr>
            <a:r>
              <a:rPr lang="en-US" sz="2200" b="0" i="0" u="none" strike="noStrike" baseline="0" dirty="0">
                <a:latin typeface="TimesNewRoman"/>
              </a:rPr>
              <a:t>All enclosed balcony ends that are either not concrete or not</a:t>
            </a:r>
            <a:br>
              <a:rPr lang="en-US" sz="2200" b="0" i="0" u="none" strike="noStrike" baseline="0" dirty="0">
                <a:latin typeface="TimesNewRoman"/>
              </a:rPr>
            </a:br>
            <a:r>
              <a:rPr lang="en-US" sz="2200" b="0" i="0" u="none" strike="noStrike" baseline="0" dirty="0">
                <a:latin typeface="TimesNewRoman"/>
              </a:rPr>
              <a:t>translucent white glass to be replaced with translucent white glass.</a:t>
            </a:r>
            <a:endParaRPr lang="en-AU" sz="2200" dirty="0"/>
          </a:p>
        </p:txBody>
      </p:sp>
    </p:spTree>
    <p:extLst>
      <p:ext uri="{BB962C8B-B14F-4D97-AF65-F5344CB8AC3E}">
        <p14:creationId xmlns:p14="http://schemas.microsoft.com/office/powerpoint/2010/main" val="3314548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F5BB3-199C-EB01-2CAD-1FDFE53E976B}"/>
              </a:ext>
            </a:extLst>
          </p:cNvPr>
          <p:cNvPicPr>
            <a:picLocks noChangeAspect="1"/>
          </p:cNvPicPr>
          <p:nvPr/>
        </p:nvPicPr>
        <p:blipFill>
          <a:blip r:embed="rId2"/>
          <a:stretch>
            <a:fillRect/>
          </a:stretch>
        </p:blipFill>
        <p:spPr>
          <a:xfrm>
            <a:off x="7780550" y="0"/>
            <a:ext cx="4411450" cy="3474642"/>
          </a:xfrm>
          <a:prstGeom prst="rect">
            <a:avLst/>
          </a:prstGeom>
        </p:spPr>
      </p:pic>
      <p:pic>
        <p:nvPicPr>
          <p:cNvPr id="7" name="Picture 6">
            <a:extLst>
              <a:ext uri="{FF2B5EF4-FFF2-40B4-BE49-F238E27FC236}">
                <a16:creationId xmlns:a16="http://schemas.microsoft.com/office/drawing/2014/main" id="{99D62930-F09C-0797-C81C-E29A167B85B0}"/>
              </a:ext>
            </a:extLst>
          </p:cNvPr>
          <p:cNvPicPr>
            <a:picLocks noChangeAspect="1"/>
          </p:cNvPicPr>
          <p:nvPr/>
        </p:nvPicPr>
        <p:blipFill>
          <a:blip r:embed="rId3"/>
          <a:stretch>
            <a:fillRect/>
          </a:stretch>
        </p:blipFill>
        <p:spPr>
          <a:xfrm>
            <a:off x="7780550" y="3383358"/>
            <a:ext cx="4411450" cy="3383358"/>
          </a:xfrm>
          <a:prstGeom prst="rect">
            <a:avLst/>
          </a:prstGeom>
        </p:spPr>
      </p:pic>
      <p:sp>
        <p:nvSpPr>
          <p:cNvPr id="9" name="TextBox 8">
            <a:extLst>
              <a:ext uri="{FF2B5EF4-FFF2-40B4-BE49-F238E27FC236}">
                <a16:creationId xmlns:a16="http://schemas.microsoft.com/office/drawing/2014/main" id="{17BEE904-824F-3DDA-D8E3-23EE3C938537}"/>
              </a:ext>
            </a:extLst>
          </p:cNvPr>
          <p:cNvSpPr txBox="1"/>
          <p:nvPr/>
        </p:nvSpPr>
        <p:spPr>
          <a:xfrm>
            <a:off x="809297" y="1506488"/>
            <a:ext cx="6096000" cy="461665"/>
          </a:xfrm>
          <a:prstGeom prst="rect">
            <a:avLst/>
          </a:prstGeom>
          <a:noFill/>
        </p:spPr>
        <p:txBody>
          <a:bodyPr wrap="square">
            <a:spAutoFit/>
          </a:bodyPr>
          <a:lstStyle/>
          <a:p>
            <a:r>
              <a:rPr lang="en-AU" sz="2400" b="1" i="0" u="none" strike="noStrike" baseline="0" dirty="0">
                <a:latin typeface="TimesNewRoman,Bold"/>
              </a:rPr>
              <a:t>Concrete repair and repaint:</a:t>
            </a:r>
            <a:endParaRPr lang="en-AU" sz="2400" dirty="0"/>
          </a:p>
        </p:txBody>
      </p:sp>
      <p:sp>
        <p:nvSpPr>
          <p:cNvPr id="11" name="TextBox 10">
            <a:extLst>
              <a:ext uri="{FF2B5EF4-FFF2-40B4-BE49-F238E27FC236}">
                <a16:creationId xmlns:a16="http://schemas.microsoft.com/office/drawing/2014/main" id="{3B9D47B2-0701-0782-4104-7C482AD4303F}"/>
              </a:ext>
            </a:extLst>
          </p:cNvPr>
          <p:cNvSpPr txBox="1"/>
          <p:nvPr/>
        </p:nvSpPr>
        <p:spPr>
          <a:xfrm>
            <a:off x="809297" y="2295436"/>
            <a:ext cx="5896303" cy="1938992"/>
          </a:xfrm>
          <a:prstGeom prst="rect">
            <a:avLst/>
          </a:prstGeom>
          <a:noFill/>
        </p:spPr>
        <p:txBody>
          <a:bodyPr wrap="square">
            <a:spAutoFit/>
          </a:bodyPr>
          <a:lstStyle/>
          <a:p>
            <a:pPr algn="l"/>
            <a:r>
              <a:rPr lang="en-US" sz="2400" b="0" i="0" u="none" strike="noStrike" baseline="0" dirty="0">
                <a:latin typeface="TimesNewRoman"/>
              </a:rPr>
              <a:t>All concrete will be repaired and repainted</a:t>
            </a:r>
          </a:p>
          <a:p>
            <a:pPr algn="l"/>
            <a:r>
              <a:rPr lang="en-US" sz="2400" b="0" i="0" u="none" strike="noStrike" baseline="0" dirty="0">
                <a:latin typeface="TimesNewRoman"/>
              </a:rPr>
              <a:t>including concrete repairs that extend into flats and in open balconies (limited to concrete and reinforcement, not internal plaster and paint).</a:t>
            </a:r>
            <a:endParaRPr lang="en-AU" sz="2400" dirty="0"/>
          </a:p>
        </p:txBody>
      </p:sp>
    </p:spTree>
    <p:extLst>
      <p:ext uri="{BB962C8B-B14F-4D97-AF65-F5344CB8AC3E}">
        <p14:creationId xmlns:p14="http://schemas.microsoft.com/office/powerpoint/2010/main" val="1757682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584D3-2B51-3019-5B6D-4F02844A746D}"/>
              </a:ext>
            </a:extLst>
          </p:cNvPr>
          <p:cNvPicPr>
            <a:picLocks noChangeAspect="1"/>
          </p:cNvPicPr>
          <p:nvPr/>
        </p:nvPicPr>
        <p:blipFill>
          <a:blip r:embed="rId2"/>
          <a:stretch>
            <a:fillRect/>
          </a:stretch>
        </p:blipFill>
        <p:spPr>
          <a:xfrm>
            <a:off x="8688321" y="1056689"/>
            <a:ext cx="3503679" cy="3296092"/>
          </a:xfrm>
          <a:prstGeom prst="rect">
            <a:avLst/>
          </a:prstGeom>
        </p:spPr>
      </p:pic>
      <p:pic>
        <p:nvPicPr>
          <p:cNvPr id="5" name="Picture 4">
            <a:extLst>
              <a:ext uri="{FF2B5EF4-FFF2-40B4-BE49-F238E27FC236}">
                <a16:creationId xmlns:a16="http://schemas.microsoft.com/office/drawing/2014/main" id="{3CDBA7B6-D340-CCFB-00BB-A590E3C154D6}"/>
              </a:ext>
            </a:extLst>
          </p:cNvPr>
          <p:cNvPicPr>
            <a:picLocks noChangeAspect="1"/>
          </p:cNvPicPr>
          <p:nvPr/>
        </p:nvPicPr>
        <p:blipFill>
          <a:blip r:embed="rId3"/>
          <a:stretch>
            <a:fillRect/>
          </a:stretch>
        </p:blipFill>
        <p:spPr>
          <a:xfrm>
            <a:off x="0" y="1056689"/>
            <a:ext cx="3586314" cy="3296092"/>
          </a:xfrm>
          <a:prstGeom prst="rect">
            <a:avLst/>
          </a:prstGeom>
        </p:spPr>
      </p:pic>
      <p:sp>
        <p:nvSpPr>
          <p:cNvPr id="7" name="TextBox 6">
            <a:extLst>
              <a:ext uri="{FF2B5EF4-FFF2-40B4-BE49-F238E27FC236}">
                <a16:creationId xmlns:a16="http://schemas.microsoft.com/office/drawing/2014/main" id="{7D53AB03-5005-9519-8CF8-4E15258475A1}"/>
              </a:ext>
            </a:extLst>
          </p:cNvPr>
          <p:cNvSpPr txBox="1"/>
          <p:nvPr/>
        </p:nvSpPr>
        <p:spPr>
          <a:xfrm>
            <a:off x="372233" y="4352781"/>
            <a:ext cx="2841847" cy="369332"/>
          </a:xfrm>
          <a:prstGeom prst="rect">
            <a:avLst/>
          </a:prstGeom>
          <a:noFill/>
        </p:spPr>
        <p:txBody>
          <a:bodyPr wrap="square">
            <a:spAutoFit/>
          </a:bodyPr>
          <a:lstStyle/>
          <a:p>
            <a:r>
              <a:rPr lang="en-AU" dirty="0"/>
              <a:t>Example: 2 bed balustrade</a:t>
            </a:r>
            <a:endParaRPr lang="en-AU" sz="1800" b="0" i="0" u="none" strike="noStrike" baseline="0" dirty="0">
              <a:latin typeface="Aptos" panose="020B0004020202020204" pitchFamily="34" charset="0"/>
            </a:endParaRPr>
          </a:p>
        </p:txBody>
      </p:sp>
      <p:sp>
        <p:nvSpPr>
          <p:cNvPr id="9" name="TextBox 8">
            <a:extLst>
              <a:ext uri="{FF2B5EF4-FFF2-40B4-BE49-F238E27FC236}">
                <a16:creationId xmlns:a16="http://schemas.microsoft.com/office/drawing/2014/main" id="{46DC01FD-E912-4FE3-5308-D647F9B19D5B}"/>
              </a:ext>
            </a:extLst>
          </p:cNvPr>
          <p:cNvSpPr txBox="1"/>
          <p:nvPr/>
        </p:nvSpPr>
        <p:spPr>
          <a:xfrm>
            <a:off x="8982170" y="4352781"/>
            <a:ext cx="2915979" cy="369332"/>
          </a:xfrm>
          <a:prstGeom prst="rect">
            <a:avLst/>
          </a:prstGeom>
          <a:noFill/>
        </p:spPr>
        <p:txBody>
          <a:bodyPr wrap="square">
            <a:spAutoFit/>
          </a:bodyPr>
          <a:lstStyle/>
          <a:p>
            <a:r>
              <a:rPr lang="en-AU" sz="1800" b="0" i="0" u="none" strike="noStrike" baseline="0" dirty="0">
                <a:latin typeface="Aptos" panose="020B0004020202020204" pitchFamily="34" charset="0"/>
              </a:rPr>
              <a:t>Example: 1 bed balustrade</a:t>
            </a:r>
            <a:endParaRPr lang="en-AU" dirty="0"/>
          </a:p>
        </p:txBody>
      </p:sp>
      <p:sp>
        <p:nvSpPr>
          <p:cNvPr id="11" name="TextBox 10">
            <a:extLst>
              <a:ext uri="{FF2B5EF4-FFF2-40B4-BE49-F238E27FC236}">
                <a16:creationId xmlns:a16="http://schemas.microsoft.com/office/drawing/2014/main" id="{BBE7C739-CC9C-1D5B-3507-CEEA4FDFF8DA}"/>
              </a:ext>
            </a:extLst>
          </p:cNvPr>
          <p:cNvSpPr txBox="1"/>
          <p:nvPr/>
        </p:nvSpPr>
        <p:spPr>
          <a:xfrm>
            <a:off x="5028535" y="1056689"/>
            <a:ext cx="2134930" cy="461665"/>
          </a:xfrm>
          <a:prstGeom prst="rect">
            <a:avLst/>
          </a:prstGeom>
          <a:noFill/>
        </p:spPr>
        <p:txBody>
          <a:bodyPr wrap="square">
            <a:spAutoFit/>
          </a:bodyPr>
          <a:lstStyle/>
          <a:p>
            <a:r>
              <a:rPr lang="en-AU" sz="2400" b="1" i="0" u="none" strike="noStrike" baseline="0" dirty="0">
                <a:latin typeface="TimesNewRoman,Bold"/>
              </a:rPr>
              <a:t>Open balcony:</a:t>
            </a:r>
            <a:endParaRPr lang="en-AU" sz="2400" dirty="0"/>
          </a:p>
        </p:txBody>
      </p:sp>
      <p:sp>
        <p:nvSpPr>
          <p:cNvPr id="13" name="TextBox 12">
            <a:extLst>
              <a:ext uri="{FF2B5EF4-FFF2-40B4-BE49-F238E27FC236}">
                <a16:creationId xmlns:a16="http://schemas.microsoft.com/office/drawing/2014/main" id="{173DB80B-EC3C-CAFD-64F4-CF44555E333A}"/>
              </a:ext>
            </a:extLst>
          </p:cNvPr>
          <p:cNvSpPr txBox="1"/>
          <p:nvPr/>
        </p:nvSpPr>
        <p:spPr>
          <a:xfrm>
            <a:off x="3890416" y="1769216"/>
            <a:ext cx="4296654" cy="2677656"/>
          </a:xfrm>
          <a:prstGeom prst="rect">
            <a:avLst/>
          </a:prstGeom>
          <a:noFill/>
        </p:spPr>
        <p:txBody>
          <a:bodyPr wrap="square">
            <a:spAutoFit/>
          </a:bodyPr>
          <a:lstStyle/>
          <a:p>
            <a:pPr algn="l"/>
            <a:r>
              <a:rPr lang="en-US" sz="2400" b="0" i="0" u="none" strike="noStrike" baseline="0" dirty="0">
                <a:latin typeface="TimesNewRoman"/>
              </a:rPr>
              <a:t>All to be removed and replaced with hot-dipped galvanized steel painted black similar design to existing.</a:t>
            </a:r>
          </a:p>
          <a:p>
            <a:pPr algn="l"/>
            <a:endParaRPr lang="en-US" sz="2400" b="0" i="0" u="none" strike="noStrike" baseline="0" dirty="0">
              <a:latin typeface="TimesNewRoman"/>
            </a:endParaRPr>
          </a:p>
          <a:p>
            <a:pPr algn="l"/>
            <a:r>
              <a:rPr lang="en-US" sz="2400" b="0" i="0" u="none" strike="noStrike" baseline="0" dirty="0">
                <a:latin typeface="TimesNewRoman"/>
              </a:rPr>
              <a:t>Open balcony concrete will be painted.</a:t>
            </a:r>
          </a:p>
        </p:txBody>
      </p:sp>
    </p:spTree>
    <p:extLst>
      <p:ext uri="{BB962C8B-B14F-4D97-AF65-F5344CB8AC3E}">
        <p14:creationId xmlns:p14="http://schemas.microsoft.com/office/powerpoint/2010/main" val="4244506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22870-3F74-36F7-6B81-32325D5585F2}"/>
              </a:ext>
            </a:extLst>
          </p:cNvPr>
          <p:cNvPicPr>
            <a:picLocks noChangeAspect="1"/>
          </p:cNvPicPr>
          <p:nvPr/>
        </p:nvPicPr>
        <p:blipFill>
          <a:blip r:embed="rId2"/>
          <a:stretch>
            <a:fillRect/>
          </a:stretch>
        </p:blipFill>
        <p:spPr>
          <a:xfrm>
            <a:off x="8783868" y="0"/>
            <a:ext cx="3408132" cy="2949677"/>
          </a:xfrm>
          <a:prstGeom prst="rect">
            <a:avLst/>
          </a:prstGeom>
        </p:spPr>
      </p:pic>
      <p:pic>
        <p:nvPicPr>
          <p:cNvPr id="7" name="Picture 6">
            <a:extLst>
              <a:ext uri="{FF2B5EF4-FFF2-40B4-BE49-F238E27FC236}">
                <a16:creationId xmlns:a16="http://schemas.microsoft.com/office/drawing/2014/main" id="{0945D1C8-11EE-7F07-006E-F9BECB4BE8E2}"/>
              </a:ext>
            </a:extLst>
          </p:cNvPr>
          <p:cNvPicPr>
            <a:picLocks noChangeAspect="1"/>
          </p:cNvPicPr>
          <p:nvPr/>
        </p:nvPicPr>
        <p:blipFill>
          <a:blip r:embed="rId3"/>
          <a:stretch>
            <a:fillRect/>
          </a:stretch>
        </p:blipFill>
        <p:spPr>
          <a:xfrm>
            <a:off x="8783868" y="3578942"/>
            <a:ext cx="3423794" cy="2680814"/>
          </a:xfrm>
          <a:prstGeom prst="rect">
            <a:avLst/>
          </a:prstGeom>
        </p:spPr>
      </p:pic>
      <p:sp>
        <p:nvSpPr>
          <p:cNvPr id="9" name="TextBox 8">
            <a:extLst>
              <a:ext uri="{FF2B5EF4-FFF2-40B4-BE49-F238E27FC236}">
                <a16:creationId xmlns:a16="http://schemas.microsoft.com/office/drawing/2014/main" id="{91726BE8-7F21-8A33-A85E-05A5CCAA8665}"/>
              </a:ext>
            </a:extLst>
          </p:cNvPr>
          <p:cNvSpPr txBox="1"/>
          <p:nvPr/>
        </p:nvSpPr>
        <p:spPr>
          <a:xfrm>
            <a:off x="9196221" y="2909726"/>
            <a:ext cx="2583425" cy="369332"/>
          </a:xfrm>
          <a:prstGeom prst="rect">
            <a:avLst/>
          </a:prstGeom>
          <a:noFill/>
        </p:spPr>
        <p:txBody>
          <a:bodyPr wrap="square">
            <a:spAutoFit/>
          </a:bodyPr>
          <a:lstStyle/>
          <a:p>
            <a:r>
              <a:rPr lang="en-AU" sz="1800" b="0" i="0" u="none" strike="noStrike" baseline="0" dirty="0">
                <a:latin typeface="Aptos" panose="020B0004020202020204" pitchFamily="34" charset="0"/>
              </a:rPr>
              <a:t>Example air conditioner</a:t>
            </a:r>
            <a:endParaRPr lang="en-AU" dirty="0"/>
          </a:p>
        </p:txBody>
      </p:sp>
      <p:sp>
        <p:nvSpPr>
          <p:cNvPr id="11" name="TextBox 10">
            <a:extLst>
              <a:ext uri="{FF2B5EF4-FFF2-40B4-BE49-F238E27FC236}">
                <a16:creationId xmlns:a16="http://schemas.microsoft.com/office/drawing/2014/main" id="{5C2133EF-0E38-57F7-5A3A-965B8946BD18}"/>
              </a:ext>
            </a:extLst>
          </p:cNvPr>
          <p:cNvSpPr txBox="1"/>
          <p:nvPr/>
        </p:nvSpPr>
        <p:spPr>
          <a:xfrm>
            <a:off x="9119420" y="6259756"/>
            <a:ext cx="2934929" cy="369332"/>
          </a:xfrm>
          <a:prstGeom prst="rect">
            <a:avLst/>
          </a:prstGeom>
          <a:noFill/>
        </p:spPr>
        <p:txBody>
          <a:bodyPr wrap="square">
            <a:spAutoFit/>
          </a:bodyPr>
          <a:lstStyle/>
          <a:p>
            <a:r>
              <a:rPr lang="en-AU" sz="1800" b="0" i="0" u="none" strike="noStrike" baseline="0" dirty="0">
                <a:latin typeface="Aptos" panose="020B0004020202020204" pitchFamily="34" charset="0"/>
              </a:rPr>
              <a:t>Example water heater flue</a:t>
            </a:r>
            <a:endParaRPr lang="en-AU" dirty="0"/>
          </a:p>
        </p:txBody>
      </p:sp>
      <p:sp>
        <p:nvSpPr>
          <p:cNvPr id="13" name="TextBox 12">
            <a:extLst>
              <a:ext uri="{FF2B5EF4-FFF2-40B4-BE49-F238E27FC236}">
                <a16:creationId xmlns:a16="http://schemas.microsoft.com/office/drawing/2014/main" id="{A1E4658B-2737-2CE4-5BD8-1201D4E1A776}"/>
              </a:ext>
            </a:extLst>
          </p:cNvPr>
          <p:cNvSpPr txBox="1"/>
          <p:nvPr/>
        </p:nvSpPr>
        <p:spPr>
          <a:xfrm>
            <a:off x="781663" y="757535"/>
            <a:ext cx="6730181" cy="1205458"/>
          </a:xfrm>
          <a:prstGeom prst="rect">
            <a:avLst/>
          </a:prstGeom>
          <a:noFill/>
        </p:spPr>
        <p:txBody>
          <a:bodyPr wrap="square">
            <a:spAutoFit/>
          </a:bodyPr>
          <a:lstStyle/>
          <a:p>
            <a:pPr algn="l">
              <a:spcAft>
                <a:spcPts val="1000"/>
              </a:spcAft>
            </a:pPr>
            <a:r>
              <a:rPr lang="en-AU" sz="2400" b="1" i="0" u="none" strike="noStrike" baseline="0" dirty="0">
                <a:latin typeface="TimesNewRoman,Bold"/>
              </a:rPr>
              <a:t>Air Conditioners:</a:t>
            </a:r>
          </a:p>
          <a:p>
            <a:pPr algn="l">
              <a:spcAft>
                <a:spcPts val="1000"/>
              </a:spcAft>
            </a:pPr>
            <a:r>
              <a:rPr lang="en-US" sz="2000" b="0" i="0" u="none" strike="noStrike" baseline="0" dirty="0">
                <a:latin typeface="TimesNewRoman"/>
              </a:rPr>
              <a:t>Window installed AC units are the responsibility of the owner to arrange removal and reinstatement.</a:t>
            </a:r>
            <a:endParaRPr lang="en-AU" sz="2000" dirty="0"/>
          </a:p>
        </p:txBody>
      </p:sp>
      <p:sp>
        <p:nvSpPr>
          <p:cNvPr id="15" name="TextBox 14">
            <a:extLst>
              <a:ext uri="{FF2B5EF4-FFF2-40B4-BE49-F238E27FC236}">
                <a16:creationId xmlns:a16="http://schemas.microsoft.com/office/drawing/2014/main" id="{CE165C1D-7E81-1BF2-1C6C-971C9305DDC4}"/>
              </a:ext>
            </a:extLst>
          </p:cNvPr>
          <p:cNvSpPr txBox="1"/>
          <p:nvPr/>
        </p:nvSpPr>
        <p:spPr>
          <a:xfrm>
            <a:off x="781663" y="2377847"/>
            <a:ext cx="6105832" cy="1641475"/>
          </a:xfrm>
          <a:prstGeom prst="rect">
            <a:avLst/>
          </a:prstGeom>
          <a:noFill/>
        </p:spPr>
        <p:txBody>
          <a:bodyPr wrap="square">
            <a:spAutoFit/>
          </a:bodyPr>
          <a:lstStyle/>
          <a:p>
            <a:pPr>
              <a:spcAft>
                <a:spcPts val="1000"/>
              </a:spcAft>
            </a:pPr>
            <a:r>
              <a:rPr lang="en-AU" sz="2400" b="1" dirty="0">
                <a:latin typeface="TimesNewRoman,Bold"/>
              </a:rPr>
              <a:t>Water Heater Flues:</a:t>
            </a:r>
          </a:p>
          <a:p>
            <a:pPr>
              <a:spcAft>
                <a:spcPts val="1000"/>
              </a:spcAft>
            </a:pPr>
            <a:r>
              <a:rPr lang="en-US" sz="2000" dirty="0">
                <a:latin typeface="TimesNewRoman,Bold"/>
              </a:rPr>
              <a:t>Redundant rusty flues no longer in use due to moving onto electrification to be removed and patched.</a:t>
            </a:r>
          </a:p>
          <a:p>
            <a:pPr>
              <a:spcAft>
                <a:spcPts val="1000"/>
              </a:spcAft>
            </a:pPr>
            <a:r>
              <a:rPr lang="en-US" sz="2000" dirty="0">
                <a:latin typeface="TimesNewRoman,Bold"/>
              </a:rPr>
              <a:t>Active flues on gas fired water heaters to remain.</a:t>
            </a:r>
            <a:endParaRPr lang="en-AU" sz="2000" dirty="0">
              <a:latin typeface="TimesNewRoman,Bold"/>
            </a:endParaRPr>
          </a:p>
        </p:txBody>
      </p:sp>
      <p:sp>
        <p:nvSpPr>
          <p:cNvPr id="17" name="TextBox 16">
            <a:extLst>
              <a:ext uri="{FF2B5EF4-FFF2-40B4-BE49-F238E27FC236}">
                <a16:creationId xmlns:a16="http://schemas.microsoft.com/office/drawing/2014/main" id="{6FAAE717-BB91-2677-10BD-BBB9FD50DDCD}"/>
              </a:ext>
            </a:extLst>
          </p:cNvPr>
          <p:cNvSpPr txBox="1"/>
          <p:nvPr/>
        </p:nvSpPr>
        <p:spPr>
          <a:xfrm>
            <a:off x="781663" y="4434177"/>
            <a:ext cx="6105832" cy="1205458"/>
          </a:xfrm>
          <a:prstGeom prst="rect">
            <a:avLst/>
          </a:prstGeom>
          <a:noFill/>
        </p:spPr>
        <p:txBody>
          <a:bodyPr wrap="square">
            <a:spAutoFit/>
          </a:bodyPr>
          <a:lstStyle/>
          <a:p>
            <a:pPr algn="l">
              <a:spcAft>
                <a:spcPts val="1000"/>
              </a:spcAft>
            </a:pPr>
            <a:r>
              <a:rPr lang="en-AU" sz="2400" b="1" i="0" u="none" strike="noStrike" baseline="0" dirty="0">
                <a:latin typeface="TimesNewRoman,Bold"/>
              </a:rPr>
              <a:t>Kitchen Ventilation Fan/Exhaust:</a:t>
            </a:r>
          </a:p>
          <a:p>
            <a:pPr algn="l">
              <a:spcAft>
                <a:spcPts val="1000"/>
              </a:spcAft>
            </a:pPr>
            <a:r>
              <a:rPr lang="en-US" sz="2000" b="0" i="0" u="none" strike="noStrike" baseline="0" dirty="0">
                <a:latin typeface="TimesNewRoman"/>
              </a:rPr>
              <a:t>Removal and reinstatement of existing glazing mounted </a:t>
            </a:r>
            <a:r>
              <a:rPr lang="en-AU" sz="2000" b="0" i="0" u="none" strike="noStrike" baseline="0" dirty="0">
                <a:latin typeface="TimesNewRoman"/>
              </a:rPr>
              <a:t>fan/exhaust is included.</a:t>
            </a:r>
          </a:p>
        </p:txBody>
      </p:sp>
    </p:spTree>
    <p:extLst>
      <p:ext uri="{BB962C8B-B14F-4D97-AF65-F5344CB8AC3E}">
        <p14:creationId xmlns:p14="http://schemas.microsoft.com/office/powerpoint/2010/main" val="3476863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7C1E-C029-E0E0-E8A8-5E7EEA725FD8}"/>
              </a:ext>
            </a:extLst>
          </p:cNvPr>
          <p:cNvSpPr>
            <a:spLocks noGrp="1"/>
          </p:cNvSpPr>
          <p:nvPr>
            <p:ph type="title"/>
          </p:nvPr>
        </p:nvSpPr>
        <p:spPr>
          <a:xfrm>
            <a:off x="838200" y="365126"/>
            <a:ext cx="10515600" cy="509946"/>
          </a:xfrm>
        </p:spPr>
        <p:txBody>
          <a:bodyPr>
            <a:normAutofit/>
          </a:bodyPr>
          <a:lstStyle/>
          <a:p>
            <a:r>
              <a:rPr lang="en-US" sz="2400" dirty="0"/>
              <a:t>NOT INCLUDED IN THE PROPOSED SCOPE OF WORKS:</a:t>
            </a:r>
            <a:endParaRPr lang="en-AU" sz="2400" dirty="0"/>
          </a:p>
        </p:txBody>
      </p:sp>
      <p:sp>
        <p:nvSpPr>
          <p:cNvPr id="3" name="Content Placeholder 2">
            <a:extLst>
              <a:ext uri="{FF2B5EF4-FFF2-40B4-BE49-F238E27FC236}">
                <a16:creationId xmlns:a16="http://schemas.microsoft.com/office/drawing/2014/main" id="{02DE33CB-2AB8-14F3-5624-6418C5351866}"/>
              </a:ext>
            </a:extLst>
          </p:cNvPr>
          <p:cNvSpPr>
            <a:spLocks noGrp="1"/>
          </p:cNvSpPr>
          <p:nvPr>
            <p:ph idx="1"/>
          </p:nvPr>
        </p:nvSpPr>
        <p:spPr>
          <a:xfrm>
            <a:off x="936523" y="1219201"/>
            <a:ext cx="10183761" cy="4670322"/>
          </a:xfrm>
        </p:spPr>
        <p:txBody>
          <a:bodyPr>
            <a:normAutofit/>
          </a:bodyPr>
          <a:lstStyle/>
          <a:p>
            <a:pPr>
              <a:spcBef>
                <a:spcPts val="0"/>
              </a:spcBef>
              <a:spcAft>
                <a:spcPts val="1600"/>
              </a:spcAft>
            </a:pPr>
            <a:r>
              <a:rPr lang="en-US" sz="2200" dirty="0"/>
              <a:t>L1-12 2 Bed A, B. G &amp; H open balcony existing timber glazing and doors.</a:t>
            </a:r>
          </a:p>
          <a:p>
            <a:pPr>
              <a:spcBef>
                <a:spcPts val="0"/>
              </a:spcBef>
              <a:spcAft>
                <a:spcPts val="1600"/>
              </a:spcAft>
            </a:pPr>
            <a:r>
              <a:rPr lang="en-US" sz="2200" dirty="0"/>
              <a:t>L1-12 1 Bed C, D, E &amp; F open balcony existing timber glazing and doors.</a:t>
            </a:r>
          </a:p>
          <a:p>
            <a:pPr>
              <a:spcBef>
                <a:spcPts val="0"/>
              </a:spcBef>
              <a:spcAft>
                <a:spcPts val="1600"/>
              </a:spcAft>
            </a:pPr>
            <a:r>
              <a:rPr lang="en-US" sz="2200" b="1" dirty="0"/>
              <a:t>Enclosure designs that apparently meet the “standard” design but still may need to be replaced at a future time or are in poor condition. Some of these are close to 30 years old. Owners can request their infill to be included in the works should they wish to take advantage of access and available trades familiar with </a:t>
            </a:r>
            <a:r>
              <a:rPr lang="en-AU" sz="2200" b="1" dirty="0"/>
              <a:t>the installation.</a:t>
            </a:r>
          </a:p>
          <a:p>
            <a:pPr>
              <a:spcBef>
                <a:spcPts val="0"/>
              </a:spcBef>
              <a:spcAft>
                <a:spcPts val="1600"/>
              </a:spcAft>
            </a:pPr>
            <a:r>
              <a:rPr lang="en-US" sz="2200" dirty="0"/>
              <a:t>Interior fit out removal to facilitate the works and reinstatement – </a:t>
            </a:r>
            <a:r>
              <a:rPr lang="en-US" sz="2200" dirty="0" err="1"/>
              <a:t>e.g</a:t>
            </a:r>
            <a:r>
              <a:rPr lang="en-US" sz="2200" dirty="0"/>
              <a:t> blinds and curtains, tiling etc.</a:t>
            </a:r>
          </a:p>
          <a:p>
            <a:pPr>
              <a:spcBef>
                <a:spcPts val="0"/>
              </a:spcBef>
              <a:spcAft>
                <a:spcPts val="1600"/>
              </a:spcAft>
            </a:pPr>
            <a:r>
              <a:rPr lang="en-US" sz="2200" dirty="0"/>
              <a:t>Water-proofing of floor of open balcony.</a:t>
            </a:r>
          </a:p>
          <a:p>
            <a:pPr>
              <a:spcBef>
                <a:spcPts val="0"/>
              </a:spcBef>
              <a:spcAft>
                <a:spcPts val="1600"/>
              </a:spcAft>
            </a:pPr>
            <a:r>
              <a:rPr lang="en-AU" sz="2200" dirty="0"/>
              <a:t>Rooftop water-proofing membrane repairs.</a:t>
            </a:r>
          </a:p>
        </p:txBody>
      </p:sp>
    </p:spTree>
    <p:extLst>
      <p:ext uri="{BB962C8B-B14F-4D97-AF65-F5344CB8AC3E}">
        <p14:creationId xmlns:p14="http://schemas.microsoft.com/office/powerpoint/2010/main" val="2116249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8197-E5C0-D823-E6F9-554F97B51BE3}"/>
              </a:ext>
            </a:extLst>
          </p:cNvPr>
          <p:cNvSpPr>
            <a:spLocks noGrp="1"/>
          </p:cNvSpPr>
          <p:nvPr>
            <p:ph type="title"/>
          </p:nvPr>
        </p:nvSpPr>
        <p:spPr>
          <a:xfrm>
            <a:off x="838200" y="365126"/>
            <a:ext cx="10515600" cy="881784"/>
          </a:xfrm>
        </p:spPr>
        <p:txBody>
          <a:bodyPr/>
          <a:lstStyle/>
          <a:p>
            <a:r>
              <a:rPr lang="en-AU" dirty="0"/>
              <a:t>DISCLAIMER</a:t>
            </a:r>
          </a:p>
        </p:txBody>
      </p:sp>
      <p:sp>
        <p:nvSpPr>
          <p:cNvPr id="3" name="Content Placeholder 2">
            <a:extLst>
              <a:ext uri="{FF2B5EF4-FFF2-40B4-BE49-F238E27FC236}">
                <a16:creationId xmlns:a16="http://schemas.microsoft.com/office/drawing/2014/main" id="{19CDB90B-DA5B-AFA3-C617-CCC1B12F3445}"/>
              </a:ext>
            </a:extLst>
          </p:cNvPr>
          <p:cNvSpPr>
            <a:spLocks noGrp="1"/>
          </p:cNvSpPr>
          <p:nvPr>
            <p:ph idx="1"/>
          </p:nvPr>
        </p:nvSpPr>
        <p:spPr/>
        <p:txBody>
          <a:bodyPr>
            <a:normAutofit fontScale="92500"/>
          </a:bodyPr>
          <a:lstStyle/>
          <a:p>
            <a:pPr marL="0" indent="0">
              <a:buNone/>
            </a:pPr>
            <a:r>
              <a:rPr lang="en-AU" sz="4400" dirty="0"/>
              <a:t>We are presenting costs that are VERY approximate but are based on information provided by Infracorr and confirmed as “in the ball-park” by engineers on the committee. </a:t>
            </a:r>
          </a:p>
          <a:p>
            <a:pPr marL="0" indent="0">
              <a:buNone/>
            </a:pPr>
            <a:endParaRPr lang="en-AU" sz="4400" dirty="0"/>
          </a:p>
          <a:p>
            <a:pPr marL="0" indent="0">
              <a:buNone/>
            </a:pPr>
            <a:r>
              <a:rPr lang="en-AU" sz="4400" dirty="0"/>
              <a:t>We will NOT know more accurate costs until we have gone out to tender.</a:t>
            </a:r>
          </a:p>
        </p:txBody>
      </p:sp>
    </p:spTree>
    <p:extLst>
      <p:ext uri="{BB962C8B-B14F-4D97-AF65-F5344CB8AC3E}">
        <p14:creationId xmlns:p14="http://schemas.microsoft.com/office/powerpoint/2010/main" val="2267206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E449-4ADB-1C4D-ABA7-22127D279B3E}"/>
              </a:ext>
            </a:extLst>
          </p:cNvPr>
          <p:cNvSpPr>
            <a:spLocks noGrp="1"/>
          </p:cNvSpPr>
          <p:nvPr>
            <p:ph type="title"/>
          </p:nvPr>
        </p:nvSpPr>
        <p:spPr>
          <a:xfrm>
            <a:off x="838200" y="365125"/>
            <a:ext cx="10515600" cy="812511"/>
          </a:xfrm>
        </p:spPr>
        <p:txBody>
          <a:bodyPr/>
          <a:lstStyle/>
          <a:p>
            <a:r>
              <a:rPr lang="en-AU" dirty="0"/>
              <a:t>Costs &amp; Funding</a:t>
            </a:r>
          </a:p>
        </p:txBody>
      </p:sp>
      <p:sp>
        <p:nvSpPr>
          <p:cNvPr id="6" name="TextBox 5">
            <a:extLst>
              <a:ext uri="{FF2B5EF4-FFF2-40B4-BE49-F238E27FC236}">
                <a16:creationId xmlns:a16="http://schemas.microsoft.com/office/drawing/2014/main" id="{3BC91AE1-59A2-6EFE-AE0E-A1D8C0F57723}"/>
              </a:ext>
            </a:extLst>
          </p:cNvPr>
          <p:cNvSpPr txBox="1"/>
          <p:nvPr/>
        </p:nvSpPr>
        <p:spPr>
          <a:xfrm>
            <a:off x="1579417" y="1708463"/>
            <a:ext cx="9247909" cy="4197559"/>
          </a:xfrm>
          <a:prstGeom prst="rect">
            <a:avLst/>
          </a:prstGeom>
          <a:noFill/>
        </p:spPr>
        <p:txBody>
          <a:bodyPr wrap="square">
            <a:spAutoFit/>
          </a:bodyPr>
          <a:lstStyle/>
          <a:p>
            <a:pPr marL="0" marR="0">
              <a:lnSpc>
                <a:spcPct val="107000"/>
              </a:lnSpc>
              <a:spcAft>
                <a:spcPts val="800"/>
              </a:spcAft>
              <a:buNone/>
            </a:pPr>
            <a:r>
              <a:rPr lang="en-AU" sz="2400" dirty="0">
                <a:effectLst/>
                <a:latin typeface="Calibri" panose="020F0502020204030204" pitchFamily="34" charset="0"/>
                <a:ea typeface="Calibri" panose="020F0502020204030204" pitchFamily="34" charset="0"/>
                <a:cs typeface="Arial" panose="020B0604020202020204" pitchFamily="34" charset="0"/>
              </a:rPr>
              <a:t>We developed a working budget of approx. $6-7million to explore funding models. This is not the actual cost of the works that are unknown until the tender pricing is returned from Industry in 2026.</a:t>
            </a:r>
          </a:p>
          <a:p>
            <a:pPr marL="0" marR="0">
              <a:lnSpc>
                <a:spcPct val="107000"/>
              </a:lnSpc>
              <a:spcAft>
                <a:spcPts val="800"/>
              </a:spcAft>
              <a:buNone/>
            </a:pPr>
            <a:r>
              <a:rPr lang="en-AU" sz="2400" dirty="0">
                <a:effectLst/>
                <a:latin typeface="Calibri" panose="020F0502020204030204" pitchFamily="34" charset="0"/>
                <a:ea typeface="Calibri" panose="020F0502020204030204" pitchFamily="34" charset="0"/>
                <a:cs typeface="Arial" panose="020B0604020202020204" pitchFamily="34" charset="0"/>
              </a:rPr>
              <a:t>We are investigating funding options that will offer owners the flexibility to choose to completely self-fund, making their own borrowing arrangements, or availing themselves of a strata loan. The strata loan means that no owner will be required to provide security for the loan. This will be provided by the Owners Corporation.</a:t>
            </a:r>
          </a:p>
          <a:p>
            <a:pPr>
              <a:buNone/>
            </a:pPr>
            <a:r>
              <a:rPr lang="en-AU" sz="2400" dirty="0">
                <a:effectLst/>
                <a:latin typeface="Calibri" panose="020F0502020204030204" pitchFamily="34" charset="0"/>
                <a:ea typeface="Calibri" panose="020F0502020204030204" pitchFamily="34" charset="0"/>
                <a:cs typeface="Arial" panose="020B0604020202020204" pitchFamily="34" charset="0"/>
              </a:rPr>
              <a:t>Presentations from 2 such funders were delivered to owners at the start of the AGM.</a:t>
            </a:r>
            <a:endParaRPr lang="en-AU" sz="2400" dirty="0"/>
          </a:p>
        </p:txBody>
      </p:sp>
    </p:spTree>
    <p:extLst>
      <p:ext uri="{BB962C8B-B14F-4D97-AF65-F5344CB8AC3E}">
        <p14:creationId xmlns:p14="http://schemas.microsoft.com/office/powerpoint/2010/main" val="1952788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EEBD-920E-4B32-0FB8-330E97B69B74}"/>
              </a:ext>
            </a:extLst>
          </p:cNvPr>
          <p:cNvSpPr>
            <a:spLocks noGrp="1"/>
          </p:cNvSpPr>
          <p:nvPr>
            <p:ph type="title"/>
          </p:nvPr>
        </p:nvSpPr>
        <p:spPr>
          <a:xfrm>
            <a:off x="3080657" y="316840"/>
            <a:ext cx="6030685" cy="729384"/>
          </a:xfrm>
        </p:spPr>
        <p:txBody>
          <a:bodyPr>
            <a:normAutofit/>
          </a:bodyPr>
          <a:lstStyle/>
          <a:p>
            <a:r>
              <a:rPr lang="en-AU" dirty="0"/>
              <a:t>ANOTHER DISCLAIMER</a:t>
            </a:r>
          </a:p>
        </p:txBody>
      </p:sp>
      <p:sp>
        <p:nvSpPr>
          <p:cNvPr id="3" name="Content Placeholder 2">
            <a:extLst>
              <a:ext uri="{FF2B5EF4-FFF2-40B4-BE49-F238E27FC236}">
                <a16:creationId xmlns:a16="http://schemas.microsoft.com/office/drawing/2014/main" id="{5165425A-EB5C-3DE8-844F-CEFD8B57E6D5}"/>
              </a:ext>
            </a:extLst>
          </p:cNvPr>
          <p:cNvSpPr>
            <a:spLocks noGrp="1"/>
          </p:cNvSpPr>
          <p:nvPr>
            <p:ph idx="1"/>
          </p:nvPr>
        </p:nvSpPr>
        <p:spPr>
          <a:xfrm>
            <a:off x="838200" y="1136738"/>
            <a:ext cx="10515600" cy="5285833"/>
          </a:xfrm>
        </p:spPr>
        <p:txBody>
          <a:bodyPr>
            <a:noAutofit/>
          </a:bodyPr>
          <a:lstStyle/>
          <a:p>
            <a:pPr marL="0" indent="0">
              <a:lnSpc>
                <a:spcPct val="100000"/>
              </a:lnSpc>
              <a:buNone/>
            </a:pPr>
            <a:r>
              <a:rPr lang="en-AU" sz="3600" dirty="0"/>
              <a:t>The figures you are about to see ARE NOT accurate.</a:t>
            </a:r>
          </a:p>
          <a:p>
            <a:pPr marL="0" indent="0">
              <a:lnSpc>
                <a:spcPct val="100000"/>
              </a:lnSpc>
              <a:buNone/>
            </a:pPr>
            <a:endParaRPr lang="en-AU" sz="900" dirty="0"/>
          </a:p>
          <a:p>
            <a:pPr marL="0" indent="0">
              <a:lnSpc>
                <a:spcPct val="100000"/>
              </a:lnSpc>
              <a:buNone/>
            </a:pPr>
            <a:r>
              <a:rPr lang="en-AU" sz="3600" dirty="0"/>
              <a:t> We do NOT know what the liability of each apartment will be until we receive the tender documentation in April next year.</a:t>
            </a:r>
          </a:p>
          <a:p>
            <a:pPr marL="0" indent="0">
              <a:lnSpc>
                <a:spcPct val="100000"/>
              </a:lnSpc>
              <a:buNone/>
            </a:pPr>
            <a:endParaRPr lang="en-AU" sz="900" dirty="0"/>
          </a:p>
          <a:p>
            <a:pPr marL="0" indent="0">
              <a:lnSpc>
                <a:spcPct val="100000"/>
              </a:lnSpc>
              <a:buNone/>
            </a:pPr>
            <a:r>
              <a:rPr lang="en-AU" sz="3600" dirty="0"/>
              <a:t>I am about to show you an AVERAGE for the building as a whole.</a:t>
            </a:r>
          </a:p>
        </p:txBody>
      </p:sp>
    </p:spTree>
    <p:extLst>
      <p:ext uri="{BB962C8B-B14F-4D97-AF65-F5344CB8AC3E}">
        <p14:creationId xmlns:p14="http://schemas.microsoft.com/office/powerpoint/2010/main" val="3176463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6DEF6-9B3C-66A4-F36F-7916783A8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99C88-BAB6-7E1B-DF02-6E81F00F5555}"/>
              </a:ext>
            </a:extLst>
          </p:cNvPr>
          <p:cNvSpPr>
            <a:spLocks noGrp="1"/>
          </p:cNvSpPr>
          <p:nvPr>
            <p:ph type="title"/>
          </p:nvPr>
        </p:nvSpPr>
        <p:spPr>
          <a:xfrm>
            <a:off x="4104409" y="316345"/>
            <a:ext cx="3983182" cy="729384"/>
          </a:xfrm>
        </p:spPr>
        <p:txBody>
          <a:bodyPr/>
          <a:lstStyle/>
          <a:p>
            <a:r>
              <a:rPr lang="en-AU" dirty="0"/>
              <a:t>Funding Options</a:t>
            </a:r>
          </a:p>
        </p:txBody>
      </p:sp>
      <p:sp>
        <p:nvSpPr>
          <p:cNvPr id="3" name="Content Placeholder 2">
            <a:extLst>
              <a:ext uri="{FF2B5EF4-FFF2-40B4-BE49-F238E27FC236}">
                <a16:creationId xmlns:a16="http://schemas.microsoft.com/office/drawing/2014/main" id="{90B3229F-6C44-62B4-2C65-600FD3ABB91A}"/>
              </a:ext>
            </a:extLst>
          </p:cNvPr>
          <p:cNvSpPr>
            <a:spLocks noGrp="1"/>
          </p:cNvSpPr>
          <p:nvPr>
            <p:ph idx="1"/>
          </p:nvPr>
        </p:nvSpPr>
        <p:spPr>
          <a:xfrm>
            <a:off x="838200" y="1136738"/>
            <a:ext cx="10515600" cy="5285833"/>
          </a:xfrm>
        </p:spPr>
        <p:txBody>
          <a:bodyPr>
            <a:noAutofit/>
          </a:bodyPr>
          <a:lstStyle/>
          <a:p>
            <a:pPr marL="0" indent="0">
              <a:buNone/>
            </a:pPr>
            <a:r>
              <a:rPr lang="en-AU" sz="2600" dirty="0"/>
              <a:t>Immediate collection of full amount  $7,000,000.</a:t>
            </a:r>
          </a:p>
          <a:p>
            <a:pPr marL="0" indent="0">
              <a:buNone/>
            </a:pPr>
            <a:r>
              <a:rPr lang="en-AU" sz="2600" dirty="0"/>
              <a:t>Special levy </a:t>
            </a:r>
            <a:r>
              <a:rPr lang="en-AU" sz="2600" dirty="0">
                <a:solidFill>
                  <a:srgbClr val="FF0000"/>
                </a:solidFill>
              </a:rPr>
              <a:t>$70,000 </a:t>
            </a:r>
            <a:r>
              <a:rPr lang="en-AU" sz="2600" dirty="0"/>
              <a:t>per apartment. </a:t>
            </a:r>
          </a:p>
          <a:p>
            <a:pPr marL="0" indent="0">
              <a:buNone/>
            </a:pPr>
            <a:endParaRPr lang="en-AU" sz="900" dirty="0"/>
          </a:p>
          <a:p>
            <a:pPr marL="0" indent="0">
              <a:buNone/>
            </a:pPr>
            <a:r>
              <a:rPr lang="en-AU" sz="2600" dirty="0"/>
              <a:t>Hybrid Loan $7,000,000 over 15 years (8.95% interest).</a:t>
            </a:r>
          </a:p>
          <a:p>
            <a:pPr marL="0" indent="0">
              <a:buNone/>
            </a:pPr>
            <a:r>
              <a:rPr lang="en-AU" sz="2600" dirty="0"/>
              <a:t>Monthly repayments $70,800 or </a:t>
            </a:r>
            <a:r>
              <a:rPr lang="en-AU" sz="2600" b="1" dirty="0">
                <a:solidFill>
                  <a:srgbClr val="FF0000"/>
                </a:solidFill>
              </a:rPr>
              <a:t>$2,100</a:t>
            </a:r>
            <a:r>
              <a:rPr lang="en-AU" sz="2600" dirty="0"/>
              <a:t> per quarter or about </a:t>
            </a:r>
            <a:r>
              <a:rPr lang="en-AU" sz="2600" b="1" dirty="0">
                <a:solidFill>
                  <a:srgbClr val="FF0000"/>
                </a:solidFill>
              </a:rPr>
              <a:t>$700 </a:t>
            </a:r>
            <a:r>
              <a:rPr lang="en-AU" sz="2600" dirty="0"/>
              <a:t>per month.</a:t>
            </a:r>
          </a:p>
          <a:p>
            <a:pPr marL="0" indent="0">
              <a:buNone/>
            </a:pPr>
            <a:endParaRPr lang="en-AU" sz="900" dirty="0"/>
          </a:p>
          <a:p>
            <a:pPr marL="0" indent="0">
              <a:buNone/>
            </a:pPr>
            <a:r>
              <a:rPr lang="en-AU" sz="2600" dirty="0"/>
              <a:t>Strata Loan $7,000,000 over 15 years (9.5% interest).</a:t>
            </a:r>
          </a:p>
          <a:p>
            <a:pPr marL="0" indent="0">
              <a:buNone/>
            </a:pPr>
            <a:r>
              <a:rPr lang="en-AU" sz="2600" dirty="0"/>
              <a:t>Monthly repayments $73,500 or </a:t>
            </a:r>
            <a:r>
              <a:rPr lang="en-AU" sz="2600" b="1" dirty="0">
                <a:solidFill>
                  <a:srgbClr val="FF0000"/>
                </a:solidFill>
              </a:rPr>
              <a:t>$2,200</a:t>
            </a:r>
            <a:r>
              <a:rPr lang="en-AU" sz="2600" dirty="0"/>
              <a:t> per quarter or about </a:t>
            </a:r>
            <a:r>
              <a:rPr lang="en-AU" sz="2600" b="1" dirty="0">
                <a:solidFill>
                  <a:srgbClr val="FF0000"/>
                </a:solidFill>
              </a:rPr>
              <a:t>$730 </a:t>
            </a:r>
            <a:r>
              <a:rPr lang="en-AU" sz="2600" dirty="0"/>
              <a:t>per month.</a:t>
            </a:r>
          </a:p>
          <a:p>
            <a:pPr marL="0" indent="0">
              <a:buNone/>
            </a:pPr>
            <a:endParaRPr lang="en-AU" sz="900" dirty="0"/>
          </a:p>
          <a:p>
            <a:pPr marL="0" indent="0">
              <a:buNone/>
            </a:pPr>
            <a:r>
              <a:rPr lang="en-AU" sz="2600" dirty="0"/>
              <a:t>Building order - immediate $10,000,000</a:t>
            </a:r>
          </a:p>
          <a:p>
            <a:pPr marL="0" indent="0">
              <a:buNone/>
            </a:pPr>
            <a:r>
              <a:rPr lang="en-AU" sz="2600" dirty="0"/>
              <a:t>Each owner to immediately find </a:t>
            </a:r>
            <a:r>
              <a:rPr lang="en-AU" sz="2600" b="1" dirty="0">
                <a:solidFill>
                  <a:srgbClr val="FF0000"/>
                </a:solidFill>
              </a:rPr>
              <a:t>$99,000 </a:t>
            </a:r>
            <a:r>
              <a:rPr lang="en-AU" sz="2600" dirty="0"/>
              <a:t>per apartment.</a:t>
            </a:r>
          </a:p>
        </p:txBody>
      </p:sp>
    </p:spTree>
    <p:extLst>
      <p:ext uri="{BB962C8B-B14F-4D97-AF65-F5344CB8AC3E}">
        <p14:creationId xmlns:p14="http://schemas.microsoft.com/office/powerpoint/2010/main" val="384067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2234184" y="276360"/>
            <a:ext cx="7284720" cy="769441"/>
          </a:xfrm>
          <a:prstGeom prst="rect">
            <a:avLst/>
          </a:prstGeom>
        </p:spPr>
        <p:txBody>
          <a:bodyPr wrap="square">
            <a:spAutoFit/>
          </a:bodyPr>
          <a:lstStyle/>
          <a:p>
            <a:pPr algn="ctr"/>
            <a:r>
              <a:rPr lang="en-AU" sz="4400" dirty="0"/>
              <a:t> 6. OC Chair’s Report</a:t>
            </a:r>
          </a:p>
        </p:txBody>
      </p:sp>
      <p:sp>
        <p:nvSpPr>
          <p:cNvPr id="12" name="TextBox 11">
            <a:extLst>
              <a:ext uri="{FF2B5EF4-FFF2-40B4-BE49-F238E27FC236}">
                <a16:creationId xmlns:a16="http://schemas.microsoft.com/office/drawing/2014/main" id="{1279864E-14FB-0A39-C45B-74025CEDCB0C}"/>
              </a:ext>
            </a:extLst>
          </p:cNvPr>
          <p:cNvSpPr txBox="1"/>
          <p:nvPr/>
        </p:nvSpPr>
        <p:spPr>
          <a:xfrm>
            <a:off x="3468417" y="6212308"/>
            <a:ext cx="4816255" cy="369332"/>
          </a:xfrm>
          <a:prstGeom prst="rect">
            <a:avLst/>
          </a:prstGeom>
          <a:noFill/>
        </p:spPr>
        <p:txBody>
          <a:bodyPr wrap="none" rtlCol="0">
            <a:spAutoFit/>
          </a:bodyPr>
          <a:lstStyle/>
          <a:p>
            <a:pPr algn="ctr"/>
            <a:r>
              <a:rPr lang="en-AU" dirty="0"/>
              <a:t>Image Credit: Peter Bennetts – with permission</a:t>
            </a:r>
          </a:p>
        </p:txBody>
      </p:sp>
      <p:pic>
        <p:nvPicPr>
          <p:cNvPr id="4" name="Picture 3" descr="A city next to a body of water&#10;&#10;Description automatically generated">
            <a:extLst>
              <a:ext uri="{FF2B5EF4-FFF2-40B4-BE49-F238E27FC236}">
                <a16:creationId xmlns:a16="http://schemas.microsoft.com/office/drawing/2014/main" id="{BF448B2D-8975-928E-D276-6EF5CEB7F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378" y="1045800"/>
            <a:ext cx="8243244" cy="5166507"/>
          </a:xfrm>
          <a:prstGeom prst="rect">
            <a:avLst/>
          </a:prstGeom>
        </p:spPr>
      </p:pic>
    </p:spTree>
    <p:extLst>
      <p:ext uri="{BB962C8B-B14F-4D97-AF65-F5344CB8AC3E}">
        <p14:creationId xmlns:p14="http://schemas.microsoft.com/office/powerpoint/2010/main" val="781735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F46327-855B-43DE-9DA4-B165F041D0C3}"/>
              </a:ext>
            </a:extLst>
          </p:cNvPr>
          <p:cNvSpPr txBox="1"/>
          <p:nvPr/>
        </p:nvSpPr>
        <p:spPr>
          <a:xfrm>
            <a:off x="4109884" y="179127"/>
            <a:ext cx="3972232" cy="523220"/>
          </a:xfrm>
          <a:prstGeom prst="rect">
            <a:avLst/>
          </a:prstGeom>
          <a:noFill/>
        </p:spPr>
        <p:txBody>
          <a:bodyPr wrap="square">
            <a:spAutoFit/>
          </a:bodyPr>
          <a:lstStyle/>
          <a:p>
            <a:r>
              <a:rPr lang="en-AU" sz="2800" dirty="0"/>
              <a:t>The </a:t>
            </a:r>
            <a:r>
              <a:rPr lang="en-AU" sz="2800" dirty="0" err="1"/>
              <a:t>Grundl</a:t>
            </a:r>
            <a:r>
              <a:rPr lang="en-AU" sz="2800" dirty="0"/>
              <a:t> Assessment</a:t>
            </a:r>
          </a:p>
        </p:txBody>
      </p:sp>
      <p:sp>
        <p:nvSpPr>
          <p:cNvPr id="9" name="Rectangle 3">
            <a:extLst>
              <a:ext uri="{FF2B5EF4-FFF2-40B4-BE49-F238E27FC236}">
                <a16:creationId xmlns:a16="http://schemas.microsoft.com/office/drawing/2014/main" id="{6224A86E-8D6F-2FB6-FD56-20DEE9643644}"/>
              </a:ext>
            </a:extLst>
          </p:cNvPr>
          <p:cNvSpPr>
            <a:spLocks noChangeArrowheads="1"/>
          </p:cNvSpPr>
          <p:nvPr/>
        </p:nvSpPr>
        <p:spPr bwMode="auto">
          <a:xfrm>
            <a:off x="589935" y="914197"/>
            <a:ext cx="11012129" cy="46166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464649"/>
                </a:solidFill>
                <a:effectLst/>
                <a:latin typeface="Inter Variable"/>
              </a:rPr>
              <a:t>The </a:t>
            </a:r>
            <a:r>
              <a:rPr kumimoji="0" lang="en-US" altLang="en-US" sz="2100" b="0" i="1" u="none" strike="noStrike" cap="none" normalizeH="0" baseline="0" dirty="0">
                <a:ln>
                  <a:noFill/>
                </a:ln>
                <a:solidFill>
                  <a:srgbClr val="464649"/>
                </a:solidFill>
                <a:effectLst/>
                <a:latin typeface="Inter Variable"/>
              </a:rPr>
              <a:t>Owners Corporation PS407621Y v </a:t>
            </a:r>
            <a:r>
              <a:rPr kumimoji="0" lang="en-US" altLang="en-US" sz="2100" b="0" i="1" u="none" strike="noStrike" cap="none" normalizeH="0" baseline="0" dirty="0" err="1">
                <a:ln>
                  <a:noFill/>
                </a:ln>
                <a:solidFill>
                  <a:srgbClr val="464649"/>
                </a:solidFill>
                <a:effectLst/>
                <a:latin typeface="Inter Variable"/>
              </a:rPr>
              <a:t>Grundl</a:t>
            </a:r>
            <a:r>
              <a:rPr kumimoji="0" lang="en-US" altLang="en-US" sz="2100" b="0" i="0" u="none" strike="noStrike" cap="none" normalizeH="0" baseline="0" dirty="0">
                <a:ln>
                  <a:noFill/>
                </a:ln>
                <a:solidFill>
                  <a:srgbClr val="464649"/>
                </a:solidFill>
                <a:effectLst/>
                <a:latin typeface="Inter Variable"/>
              </a:rPr>
              <a:t> case centered on a dispute over a $770,000 special levy for roof repairs to a heritage-listed apartment building within a mixed development that also included four detached townhouses. Mr. </a:t>
            </a:r>
            <a:r>
              <a:rPr kumimoji="0" lang="en-US" altLang="en-US" sz="2100" b="0" i="0" u="none" strike="noStrike" cap="none" normalizeH="0" baseline="0" dirty="0" err="1">
                <a:ln>
                  <a:noFill/>
                </a:ln>
                <a:solidFill>
                  <a:srgbClr val="464649"/>
                </a:solidFill>
                <a:effectLst/>
                <a:latin typeface="Inter Variable"/>
              </a:rPr>
              <a:t>Grundl</a:t>
            </a:r>
            <a:r>
              <a:rPr kumimoji="0" lang="en-US" altLang="en-US" sz="2100" b="0" i="0" u="none" strike="noStrike" cap="none" normalizeH="0" baseline="0" dirty="0">
                <a:ln>
                  <a:noFill/>
                </a:ln>
                <a:solidFill>
                  <a:srgbClr val="464649"/>
                </a:solidFill>
                <a:effectLst/>
                <a:latin typeface="Inter Variable"/>
              </a:rPr>
              <a:t>, owner of one of the townhouses, was charged a special levy of $26,400 despite his lot having a separate, </a:t>
            </a:r>
            <a:r>
              <a:rPr kumimoji="0" lang="en-US" altLang="en-US" sz="2100" b="0" i="0" u="none" strike="noStrike" cap="none" normalizeH="0" baseline="0" dirty="0" err="1">
                <a:ln>
                  <a:noFill/>
                </a:ln>
                <a:solidFill>
                  <a:srgbClr val="464649"/>
                </a:solidFill>
                <a:effectLst/>
                <a:latin typeface="Inter Variable"/>
              </a:rPr>
              <a:t>colorbond</a:t>
            </a:r>
            <a:r>
              <a:rPr kumimoji="0" lang="en-US" altLang="en-US" sz="2100" b="0" i="0" u="none" strike="noStrike" cap="none" normalizeH="0" baseline="0" dirty="0">
                <a:ln>
                  <a:noFill/>
                </a:ln>
                <a:solidFill>
                  <a:srgbClr val="464649"/>
                </a:solidFill>
                <a:effectLst/>
                <a:latin typeface="Inter Variable"/>
              </a:rPr>
              <a:t> roof and being structurally detached except for a shared wall. He argued he received no substantial benefit from the repairs to the apartment complex’s slate roof.</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464649"/>
                </a:solidFill>
                <a:effectLst/>
                <a:latin typeface="Inter Variable"/>
              </a:rPr>
              <a:t>The Victorian Civil and Administrative Tribunal (VCAT) ruled in Mr. </a:t>
            </a:r>
            <a:r>
              <a:rPr kumimoji="0" lang="en-US" altLang="en-US" sz="2100" b="0" i="0" u="none" strike="noStrike" cap="none" normalizeH="0" baseline="0" dirty="0" err="1">
                <a:ln>
                  <a:noFill/>
                </a:ln>
                <a:solidFill>
                  <a:srgbClr val="464649"/>
                </a:solidFill>
                <a:effectLst/>
                <a:latin typeface="Inter Variable"/>
              </a:rPr>
              <a:t>Grundl’s</a:t>
            </a:r>
            <a:r>
              <a:rPr kumimoji="0" lang="en-US" altLang="en-US" sz="2100" b="0" i="0" u="none" strike="noStrike" cap="none" normalizeH="0" baseline="0" dirty="0">
                <a:ln>
                  <a:noFill/>
                </a:ln>
                <a:solidFill>
                  <a:srgbClr val="464649"/>
                </a:solidFill>
                <a:effectLst/>
                <a:latin typeface="Inter Variable"/>
              </a:rPr>
              <a:t> favor, finding that the Owners Corporation failed to properly consider whether the </a:t>
            </a:r>
            <a:r>
              <a:rPr kumimoji="0" lang="en-US" altLang="en-US" sz="2100" b="0" i="1" u="none" strike="noStrike" cap="none" normalizeH="0" baseline="0" dirty="0">
                <a:ln>
                  <a:noFill/>
                </a:ln>
                <a:solidFill>
                  <a:srgbClr val="464649"/>
                </a:solidFill>
                <a:effectLst/>
                <a:latin typeface="Inter Variable"/>
              </a:rPr>
              <a:t>benefit principle</a:t>
            </a:r>
            <a:r>
              <a:rPr kumimoji="0" lang="en-US" altLang="en-US" sz="2100" b="0" i="0" u="none" strike="noStrike" cap="none" normalizeH="0" baseline="0" dirty="0">
                <a:ln>
                  <a:noFill/>
                </a:ln>
                <a:solidFill>
                  <a:srgbClr val="464649"/>
                </a:solidFill>
                <a:effectLst/>
                <a:latin typeface="Inter Variable"/>
              </a:rPr>
              <a:t> applied—specifically, whether all lots substantially benefited from the works. VCAT emphasized that the Owners Corporation must first "turn its collective mind" to this question and act in good faith. Since the townhouses did not substantially benefit from the roof repairs, the levy based on lot liability was invalid. The case established what is now known as the "</a:t>
            </a:r>
            <a:r>
              <a:rPr kumimoji="0" lang="en-US" altLang="en-US" sz="2100" b="0" i="0" u="none" strike="noStrike" cap="none" normalizeH="0" baseline="0" dirty="0" err="1">
                <a:ln>
                  <a:noFill/>
                </a:ln>
                <a:solidFill>
                  <a:srgbClr val="464649"/>
                </a:solidFill>
                <a:effectLst/>
                <a:latin typeface="Inter Variable"/>
              </a:rPr>
              <a:t>Grundl</a:t>
            </a:r>
            <a:r>
              <a:rPr kumimoji="0" lang="en-US" altLang="en-US" sz="2100" b="0" i="0" u="none" strike="noStrike" cap="none" normalizeH="0" baseline="0" dirty="0">
                <a:ln>
                  <a:noFill/>
                </a:ln>
                <a:solidFill>
                  <a:srgbClr val="464649"/>
                </a:solidFill>
                <a:effectLst/>
                <a:latin typeface="Inter Variable"/>
              </a:rPr>
              <a:t> Assessment," setting a clear legal procedure for applying the benefit principle in special levies.</a:t>
            </a:r>
            <a:endParaRPr kumimoji="0" lang="en-US" altLang="en-US" sz="2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71222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7CC05-21B7-A069-57FD-902D73E8146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7BD145C-EE0B-F226-C785-3760481502A8}"/>
              </a:ext>
            </a:extLst>
          </p:cNvPr>
          <p:cNvSpPr txBox="1"/>
          <p:nvPr/>
        </p:nvSpPr>
        <p:spPr>
          <a:xfrm>
            <a:off x="4109884" y="179127"/>
            <a:ext cx="3972232" cy="523220"/>
          </a:xfrm>
          <a:prstGeom prst="rect">
            <a:avLst/>
          </a:prstGeom>
          <a:noFill/>
        </p:spPr>
        <p:txBody>
          <a:bodyPr wrap="square">
            <a:spAutoFit/>
          </a:bodyPr>
          <a:lstStyle/>
          <a:p>
            <a:r>
              <a:rPr lang="en-AU" sz="2800" dirty="0"/>
              <a:t>The </a:t>
            </a:r>
            <a:r>
              <a:rPr lang="en-AU" sz="2800" dirty="0" err="1"/>
              <a:t>Grundl</a:t>
            </a:r>
            <a:r>
              <a:rPr lang="en-AU" sz="2800" dirty="0"/>
              <a:t> Assessment</a:t>
            </a:r>
          </a:p>
        </p:txBody>
      </p:sp>
      <p:sp>
        <p:nvSpPr>
          <p:cNvPr id="9" name="Rectangle 3">
            <a:extLst>
              <a:ext uri="{FF2B5EF4-FFF2-40B4-BE49-F238E27FC236}">
                <a16:creationId xmlns:a16="http://schemas.microsoft.com/office/drawing/2014/main" id="{65E77605-843C-5612-90DF-835D439BEF33}"/>
              </a:ext>
            </a:extLst>
          </p:cNvPr>
          <p:cNvSpPr>
            <a:spLocks noChangeArrowheads="1"/>
          </p:cNvSpPr>
          <p:nvPr/>
        </p:nvSpPr>
        <p:spPr bwMode="auto">
          <a:xfrm>
            <a:off x="589935" y="914197"/>
            <a:ext cx="11012129" cy="46166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464649"/>
                </a:solidFill>
                <a:effectLst/>
                <a:latin typeface="Inter Variable"/>
              </a:rPr>
              <a:t>The </a:t>
            </a:r>
            <a:r>
              <a:rPr kumimoji="0" lang="en-US" altLang="en-US" sz="2100" b="0" i="1" u="none" strike="noStrike" cap="none" normalizeH="0" baseline="0" dirty="0">
                <a:ln>
                  <a:noFill/>
                </a:ln>
                <a:solidFill>
                  <a:srgbClr val="464649"/>
                </a:solidFill>
                <a:effectLst/>
                <a:latin typeface="Inter Variable"/>
              </a:rPr>
              <a:t>Owners Corporation PS407621Y v </a:t>
            </a:r>
            <a:r>
              <a:rPr kumimoji="0" lang="en-US" altLang="en-US" sz="2100" b="0" i="1" u="none" strike="noStrike" cap="none" normalizeH="0" baseline="0" dirty="0" err="1">
                <a:ln>
                  <a:noFill/>
                </a:ln>
                <a:solidFill>
                  <a:srgbClr val="464649"/>
                </a:solidFill>
                <a:effectLst/>
                <a:latin typeface="Inter Variable"/>
              </a:rPr>
              <a:t>Grundl</a:t>
            </a:r>
            <a:r>
              <a:rPr kumimoji="0" lang="en-US" altLang="en-US" sz="2100" b="0" i="0" u="none" strike="noStrike" cap="none" normalizeH="0" baseline="0" dirty="0">
                <a:ln>
                  <a:noFill/>
                </a:ln>
                <a:solidFill>
                  <a:srgbClr val="464649"/>
                </a:solidFill>
                <a:effectLst/>
                <a:latin typeface="Inter Variable"/>
              </a:rPr>
              <a:t> case centered on a dispute over a $770,000 special levy for roof repairs to a heritage-listed apartment building within a mixed development that also included four detached townhouses. Mr. </a:t>
            </a:r>
            <a:r>
              <a:rPr kumimoji="0" lang="en-US" altLang="en-US" sz="2100" b="0" i="0" u="none" strike="noStrike" cap="none" normalizeH="0" baseline="0" dirty="0" err="1">
                <a:ln>
                  <a:noFill/>
                </a:ln>
                <a:solidFill>
                  <a:srgbClr val="464649"/>
                </a:solidFill>
                <a:effectLst/>
                <a:latin typeface="Inter Variable"/>
              </a:rPr>
              <a:t>Grundl</a:t>
            </a:r>
            <a:r>
              <a:rPr kumimoji="0" lang="en-US" altLang="en-US" sz="2100" b="0" i="0" u="none" strike="noStrike" cap="none" normalizeH="0" baseline="0" dirty="0">
                <a:ln>
                  <a:noFill/>
                </a:ln>
                <a:solidFill>
                  <a:srgbClr val="464649"/>
                </a:solidFill>
                <a:effectLst/>
                <a:latin typeface="Inter Variable"/>
              </a:rPr>
              <a:t>, owner of one of the townhouses, was charged a special levy of $26,400 despite his lot having a separate, </a:t>
            </a:r>
            <a:r>
              <a:rPr kumimoji="0" lang="en-US" altLang="en-US" sz="2100" b="0" i="0" u="none" strike="noStrike" cap="none" normalizeH="0" baseline="0" dirty="0" err="1">
                <a:ln>
                  <a:noFill/>
                </a:ln>
                <a:solidFill>
                  <a:srgbClr val="464649"/>
                </a:solidFill>
                <a:effectLst/>
                <a:latin typeface="Inter Variable"/>
              </a:rPr>
              <a:t>colorbond</a:t>
            </a:r>
            <a:r>
              <a:rPr kumimoji="0" lang="en-US" altLang="en-US" sz="2100" b="0" i="0" u="none" strike="noStrike" cap="none" normalizeH="0" baseline="0" dirty="0">
                <a:ln>
                  <a:noFill/>
                </a:ln>
                <a:solidFill>
                  <a:srgbClr val="464649"/>
                </a:solidFill>
                <a:effectLst/>
                <a:latin typeface="Inter Variable"/>
              </a:rPr>
              <a:t> roof and being structurally detached except for a shared wall. He argued he received no substantial benefit from the repairs to the apartment complex’s slate roof.</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464649"/>
                </a:solidFill>
                <a:effectLst/>
                <a:latin typeface="Inter Variable"/>
              </a:rPr>
              <a:t>The Victorian Civil and Administrative Tribunal (VCAT) ruled in Mr. </a:t>
            </a:r>
            <a:r>
              <a:rPr kumimoji="0" lang="en-US" altLang="en-US" sz="2100" b="0" i="0" u="none" strike="noStrike" cap="none" normalizeH="0" baseline="0" dirty="0" err="1">
                <a:ln>
                  <a:noFill/>
                </a:ln>
                <a:solidFill>
                  <a:srgbClr val="464649"/>
                </a:solidFill>
                <a:effectLst/>
                <a:latin typeface="Inter Variable"/>
              </a:rPr>
              <a:t>Grundl’s</a:t>
            </a:r>
            <a:r>
              <a:rPr kumimoji="0" lang="en-US" altLang="en-US" sz="2100" b="0" i="0" u="none" strike="noStrike" cap="none" normalizeH="0" baseline="0" dirty="0">
                <a:ln>
                  <a:noFill/>
                </a:ln>
                <a:solidFill>
                  <a:srgbClr val="464649"/>
                </a:solidFill>
                <a:effectLst/>
                <a:latin typeface="Inter Variable"/>
              </a:rPr>
              <a:t> favor, finding that the Owners Corporation failed to properly consider whether the </a:t>
            </a:r>
            <a:r>
              <a:rPr kumimoji="0" lang="en-US" altLang="en-US" sz="2100" b="0" i="1" u="none" strike="noStrike" cap="none" normalizeH="0" baseline="0" dirty="0">
                <a:ln>
                  <a:noFill/>
                </a:ln>
                <a:solidFill>
                  <a:srgbClr val="464649"/>
                </a:solidFill>
                <a:effectLst/>
                <a:latin typeface="Inter Variable"/>
              </a:rPr>
              <a:t>benefit principle</a:t>
            </a:r>
            <a:r>
              <a:rPr kumimoji="0" lang="en-US" altLang="en-US" sz="2100" b="0" i="0" u="none" strike="noStrike" cap="none" normalizeH="0" baseline="0" dirty="0">
                <a:ln>
                  <a:noFill/>
                </a:ln>
                <a:solidFill>
                  <a:srgbClr val="464649"/>
                </a:solidFill>
                <a:effectLst/>
                <a:latin typeface="Inter Variable"/>
              </a:rPr>
              <a:t> applied—specifically, whether all lots substantially benefited from the works. VCAT emphasized that the Owners Corporation must first </a:t>
            </a:r>
            <a:r>
              <a:rPr kumimoji="0" lang="en-US" altLang="en-US" sz="2100" b="1" i="0" u="sng" strike="noStrike" cap="none" normalizeH="0" baseline="0" dirty="0">
                <a:ln>
                  <a:noFill/>
                </a:ln>
                <a:solidFill>
                  <a:srgbClr val="464649"/>
                </a:solidFill>
                <a:effectLst/>
                <a:latin typeface="Inter Variable"/>
              </a:rPr>
              <a:t>"turn its collective mind" to this question and act in good faith</a:t>
            </a:r>
            <a:r>
              <a:rPr kumimoji="0" lang="en-US" altLang="en-US" sz="2100" b="0" i="0" u="none" strike="noStrike" cap="none" normalizeH="0" baseline="0" dirty="0">
                <a:ln>
                  <a:noFill/>
                </a:ln>
                <a:solidFill>
                  <a:srgbClr val="464649"/>
                </a:solidFill>
                <a:effectLst/>
                <a:latin typeface="Inter Variable"/>
              </a:rPr>
              <a:t>. Since the townhouses did not substantially benefit from the roof repairs, the levy based on lot liability was invalid. The case established what is now known as the "</a:t>
            </a:r>
            <a:r>
              <a:rPr kumimoji="0" lang="en-US" altLang="en-US" sz="2100" b="0" i="0" u="none" strike="noStrike" cap="none" normalizeH="0" baseline="0" dirty="0" err="1">
                <a:ln>
                  <a:noFill/>
                </a:ln>
                <a:solidFill>
                  <a:srgbClr val="464649"/>
                </a:solidFill>
                <a:effectLst/>
                <a:latin typeface="Inter Variable"/>
              </a:rPr>
              <a:t>Grundl</a:t>
            </a:r>
            <a:r>
              <a:rPr kumimoji="0" lang="en-US" altLang="en-US" sz="2100" b="0" i="0" u="none" strike="noStrike" cap="none" normalizeH="0" baseline="0" dirty="0">
                <a:ln>
                  <a:noFill/>
                </a:ln>
                <a:solidFill>
                  <a:srgbClr val="464649"/>
                </a:solidFill>
                <a:effectLst/>
                <a:latin typeface="Inter Variable"/>
              </a:rPr>
              <a:t> Assessment," setting a clear legal procedure for applying the benefit principle in special levies.</a:t>
            </a:r>
            <a:endParaRPr kumimoji="0" lang="en-US" altLang="en-US" sz="21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416B2DF-FB2E-6418-7D99-1B3DAEEA11A8}"/>
              </a:ext>
            </a:extLst>
          </p:cNvPr>
          <p:cNvSpPr txBox="1"/>
          <p:nvPr/>
        </p:nvSpPr>
        <p:spPr>
          <a:xfrm>
            <a:off x="589935" y="5678985"/>
            <a:ext cx="10235381" cy="769441"/>
          </a:xfrm>
          <a:prstGeom prst="rect">
            <a:avLst/>
          </a:prstGeom>
          <a:noFill/>
        </p:spPr>
        <p:txBody>
          <a:bodyPr wrap="square">
            <a:spAutoFit/>
          </a:bodyPr>
          <a:lstStyle/>
          <a:p>
            <a:r>
              <a:rPr lang="en-US" sz="2200" b="0" i="0" dirty="0">
                <a:solidFill>
                  <a:srgbClr val="FF0000"/>
                </a:solidFill>
                <a:effectLst/>
                <a:latin typeface="Inter Variable"/>
              </a:rPr>
              <a:t>The solicitors in the case were </a:t>
            </a:r>
            <a:r>
              <a:rPr lang="en-US" sz="2200" b="1" i="0" dirty="0">
                <a:solidFill>
                  <a:srgbClr val="FF0000"/>
                </a:solidFill>
                <a:effectLst/>
                <a:latin typeface="Inter Variable"/>
              </a:rPr>
              <a:t>R. Berman Lawyers.</a:t>
            </a:r>
            <a:r>
              <a:rPr lang="en-US" sz="2200" b="0" i="0" dirty="0">
                <a:solidFill>
                  <a:srgbClr val="FF0000"/>
                </a:solidFill>
                <a:effectLst/>
                <a:latin typeface="Inter Variable"/>
              </a:rPr>
              <a:t> The Principal Lawyer is Richelle Berman, whom we have retained to advise us as to the allocation of cost.</a:t>
            </a:r>
            <a:endParaRPr lang="en-AU" sz="2200" dirty="0">
              <a:solidFill>
                <a:srgbClr val="FF0000"/>
              </a:solidFill>
            </a:endParaRPr>
          </a:p>
        </p:txBody>
      </p:sp>
    </p:spTree>
    <p:extLst>
      <p:ext uri="{BB962C8B-B14F-4D97-AF65-F5344CB8AC3E}">
        <p14:creationId xmlns:p14="http://schemas.microsoft.com/office/powerpoint/2010/main" val="1185250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C6B8-1962-3309-9A09-A180225E025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CB00FF8-84AB-CC53-F3D8-D920818A1F1F}"/>
              </a:ext>
            </a:extLst>
          </p:cNvPr>
          <p:cNvSpPr txBox="1"/>
          <p:nvPr/>
        </p:nvSpPr>
        <p:spPr>
          <a:xfrm>
            <a:off x="4116167" y="262254"/>
            <a:ext cx="3853660" cy="523220"/>
          </a:xfrm>
          <a:prstGeom prst="rect">
            <a:avLst/>
          </a:prstGeom>
          <a:noFill/>
        </p:spPr>
        <p:txBody>
          <a:bodyPr wrap="square">
            <a:spAutoFit/>
          </a:bodyPr>
          <a:lstStyle/>
          <a:p>
            <a:r>
              <a:rPr lang="en-AU" sz="2800" dirty="0"/>
              <a:t>What Does This Mean?</a:t>
            </a:r>
          </a:p>
        </p:txBody>
      </p:sp>
      <p:sp>
        <p:nvSpPr>
          <p:cNvPr id="9" name="Rectangle 3">
            <a:extLst>
              <a:ext uri="{FF2B5EF4-FFF2-40B4-BE49-F238E27FC236}">
                <a16:creationId xmlns:a16="http://schemas.microsoft.com/office/drawing/2014/main" id="{775FDE26-AF41-882E-6CDF-448F8E2F742C}"/>
              </a:ext>
            </a:extLst>
          </p:cNvPr>
          <p:cNvSpPr>
            <a:spLocks noChangeArrowheads="1"/>
          </p:cNvSpPr>
          <p:nvPr/>
        </p:nvSpPr>
        <p:spPr bwMode="auto">
          <a:xfrm>
            <a:off x="589935" y="3014772"/>
            <a:ext cx="11012129"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3DE87F6F-625B-BFBF-77B8-351F53D1B842}"/>
              </a:ext>
            </a:extLst>
          </p:cNvPr>
          <p:cNvSpPr txBox="1"/>
          <p:nvPr/>
        </p:nvSpPr>
        <p:spPr>
          <a:xfrm>
            <a:off x="1008601" y="1444337"/>
            <a:ext cx="10068791" cy="4247317"/>
          </a:xfrm>
          <a:prstGeom prst="rect">
            <a:avLst/>
          </a:prstGeom>
          <a:noFill/>
        </p:spPr>
        <p:txBody>
          <a:bodyPr wrap="square" rtlCol="0">
            <a:spAutoFit/>
          </a:bodyPr>
          <a:lstStyle/>
          <a:p>
            <a:r>
              <a:rPr lang="en-AU" dirty="0"/>
              <a:t>A quote from the VCAT Senior Member in his judgement.</a:t>
            </a:r>
          </a:p>
          <a:p>
            <a:endParaRPr lang="en-AU" dirty="0"/>
          </a:p>
          <a:p>
            <a:r>
              <a:rPr lang="en-US" i="1" dirty="0"/>
              <a:t>If, </a:t>
            </a:r>
            <a:r>
              <a:rPr lang="en-US" b="1" i="1" dirty="0"/>
              <a:t>acting in good faith and exercising due care and diligence</a:t>
            </a:r>
            <a:r>
              <a:rPr lang="en-US" i="1" dirty="0"/>
              <a:t>, as s.5 of the Act obliges it to do, it decides that all lots substantially benefit, it must set fees in accordance with lot liability. There will be no legal error in the decision, and the Tribunal will not interfere with it on the application of an aggrieved lot owner, unless the decision was one which no members of an owners corporation, acting honestly and reasonably, could have made.</a:t>
            </a:r>
          </a:p>
          <a:p>
            <a:endParaRPr lang="en-US" i="1" dirty="0"/>
          </a:p>
          <a:p>
            <a:endParaRPr lang="en-US" i="1" dirty="0"/>
          </a:p>
          <a:p>
            <a:r>
              <a:rPr lang="en-US" i="1" dirty="0"/>
              <a:t>The owners corporation must decide the extent to which the various lots benefit and apportion the fees accordingly. In making the decision it </a:t>
            </a:r>
            <a:r>
              <a:rPr lang="en-US" b="1" i="1" dirty="0"/>
              <a:t>must act in good faith and with due care and diligence</a:t>
            </a:r>
            <a:r>
              <a:rPr lang="en-US" i="1" dirty="0"/>
              <a:t>. If it does, there will be no legal error in the decision, and the Tribunal will not interfere with it on the application of an aggrieved lot owner, unless the decision was outside the range of reasonableness so that it was one which no members of an owners corporation, acting honestly and reasonably, could have made, or unless there has been some other legal error.</a:t>
            </a:r>
            <a:endParaRPr lang="en-AU" dirty="0"/>
          </a:p>
        </p:txBody>
      </p:sp>
    </p:spTree>
    <p:extLst>
      <p:ext uri="{BB962C8B-B14F-4D97-AF65-F5344CB8AC3E}">
        <p14:creationId xmlns:p14="http://schemas.microsoft.com/office/powerpoint/2010/main" val="439902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A8CFB-29C7-58F2-2A33-4FEE560F34B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C5F042-5390-F376-5B7C-15C1D0D3D8A3}"/>
              </a:ext>
            </a:extLst>
          </p:cNvPr>
          <p:cNvSpPr/>
          <p:nvPr/>
        </p:nvSpPr>
        <p:spPr>
          <a:xfrm>
            <a:off x="2234184" y="276360"/>
            <a:ext cx="7284720" cy="769441"/>
          </a:xfrm>
          <a:prstGeom prst="rect">
            <a:avLst/>
          </a:prstGeom>
        </p:spPr>
        <p:txBody>
          <a:bodyPr wrap="square">
            <a:spAutoFit/>
          </a:bodyPr>
          <a:lstStyle/>
          <a:p>
            <a:pPr algn="ctr"/>
            <a:r>
              <a:rPr lang="en-AU" sz="4400" dirty="0"/>
              <a:t> Greening Work Group</a:t>
            </a:r>
          </a:p>
        </p:txBody>
      </p:sp>
      <p:pic>
        <p:nvPicPr>
          <p:cNvPr id="11" name="Picture 10" descr="A large white building with many windows&#10;&#10;Description automatically generated">
            <a:extLst>
              <a:ext uri="{FF2B5EF4-FFF2-40B4-BE49-F238E27FC236}">
                <a16:creationId xmlns:a16="http://schemas.microsoft.com/office/drawing/2014/main" id="{FC085101-6ED9-7991-3BCA-077483AD0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368" y="1045801"/>
            <a:ext cx="7827264" cy="5032248"/>
          </a:xfrm>
          <a:prstGeom prst="rect">
            <a:avLst/>
          </a:prstGeom>
        </p:spPr>
      </p:pic>
      <p:sp>
        <p:nvSpPr>
          <p:cNvPr id="12" name="TextBox 11">
            <a:extLst>
              <a:ext uri="{FF2B5EF4-FFF2-40B4-BE49-F238E27FC236}">
                <a16:creationId xmlns:a16="http://schemas.microsoft.com/office/drawing/2014/main" id="{F24E1C7B-51BA-620A-59D9-866C6EAC099D}"/>
              </a:ext>
            </a:extLst>
          </p:cNvPr>
          <p:cNvSpPr txBox="1"/>
          <p:nvPr/>
        </p:nvSpPr>
        <p:spPr>
          <a:xfrm>
            <a:off x="3468417" y="6212308"/>
            <a:ext cx="4816255" cy="369332"/>
          </a:xfrm>
          <a:prstGeom prst="rect">
            <a:avLst/>
          </a:prstGeom>
          <a:noFill/>
        </p:spPr>
        <p:txBody>
          <a:bodyPr wrap="none" rtlCol="0">
            <a:spAutoFit/>
          </a:bodyPr>
          <a:lstStyle/>
          <a:p>
            <a:pPr algn="ctr"/>
            <a:r>
              <a:rPr lang="en-AU" dirty="0"/>
              <a:t>Image Credit: Peter Bennetts – with permission</a:t>
            </a:r>
          </a:p>
        </p:txBody>
      </p:sp>
    </p:spTree>
    <p:extLst>
      <p:ext uri="{BB962C8B-B14F-4D97-AF65-F5344CB8AC3E}">
        <p14:creationId xmlns:p14="http://schemas.microsoft.com/office/powerpoint/2010/main" val="2514286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ath through a misty forest during a foggy winter day">
            <a:extLst>
              <a:ext uri="{FF2B5EF4-FFF2-40B4-BE49-F238E27FC236}">
                <a16:creationId xmlns:a16="http://schemas.microsoft.com/office/drawing/2014/main" id="{8C3B4F48-04A0-4CB8-A2B8-C6A2B61746D5}"/>
              </a:ext>
            </a:extLst>
          </p:cNvPr>
          <p:cNvPicPr>
            <a:picLocks noChangeAspect="1"/>
          </p:cNvPicPr>
          <p:nvPr/>
        </p:nvPicPr>
        <p:blipFill rotWithShape="1">
          <a:blip r:embed="rId2" cstate="email">
            <a:duotone>
              <a:schemeClr val="accent1">
                <a:shade val="45000"/>
                <a:satMod val="135000"/>
              </a:schemeClr>
              <a:prstClr val="white"/>
            </a:duotone>
            <a:alphaModFix amt="35000"/>
            <a:extLst>
              <a:ext uri="{28A0092B-C50C-407E-A947-70E740481C1C}">
                <a14:useLocalDpi xmlns:a14="http://schemas.microsoft.com/office/drawing/2010/main"/>
              </a:ext>
            </a:extLst>
          </a:blip>
          <a:srcRect/>
          <a:stretch/>
        </p:blipFill>
        <p:spPr>
          <a:xfrm>
            <a:off x="106347" y="11"/>
            <a:ext cx="12191979" cy="6857989"/>
          </a:xfrm>
          <a:prstGeom prst="rect">
            <a:avLst/>
          </a:prstGeom>
        </p:spPr>
      </p:pic>
      <p:pic>
        <p:nvPicPr>
          <p:cNvPr id="7" name="Picture 10">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2831795" y="2105202"/>
            <a:ext cx="9360205" cy="4752798"/>
          </a:xfrm>
          <a:prstGeom prst="rect">
            <a:avLst/>
          </a:prstGeom>
        </p:spPr>
      </p:pic>
      <p:pic>
        <p:nvPicPr>
          <p:cNvPr id="13" name="Picture 12">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90EAB-F09A-184F-8266-81A85CE7159A}"/>
              </a:ext>
            </a:extLst>
          </p:cNvPr>
          <p:cNvSpPr>
            <a:spLocks noGrp="1"/>
          </p:cNvSpPr>
          <p:nvPr>
            <p:ph type="ctrTitle"/>
          </p:nvPr>
        </p:nvSpPr>
        <p:spPr>
          <a:xfrm>
            <a:off x="1969804" y="1524000"/>
            <a:ext cx="2659895" cy="4173557"/>
          </a:xfrm>
        </p:spPr>
        <p:txBody>
          <a:bodyPr>
            <a:normAutofit/>
          </a:bodyPr>
          <a:lstStyle/>
          <a:p>
            <a:r>
              <a:rPr lang="en-US" sz="3000" dirty="0"/>
              <a:t>Edgewater Towers Greening Working Group</a:t>
            </a:r>
          </a:p>
        </p:txBody>
      </p:sp>
      <p:sp>
        <p:nvSpPr>
          <p:cNvPr id="3" name="Subtitle 2">
            <a:extLst>
              <a:ext uri="{FF2B5EF4-FFF2-40B4-BE49-F238E27FC236}">
                <a16:creationId xmlns:a16="http://schemas.microsoft.com/office/drawing/2014/main" id="{A896FDEB-7AB8-024E-B515-45126DF12650}"/>
              </a:ext>
            </a:extLst>
          </p:cNvPr>
          <p:cNvSpPr>
            <a:spLocks noGrp="1"/>
          </p:cNvSpPr>
          <p:nvPr>
            <p:ph type="subTitle" idx="1"/>
          </p:nvPr>
        </p:nvSpPr>
        <p:spPr>
          <a:xfrm>
            <a:off x="2124908" y="2268786"/>
            <a:ext cx="2504792" cy="3065214"/>
          </a:xfrm>
        </p:spPr>
        <p:txBody>
          <a:bodyPr>
            <a:normAutofit/>
          </a:bodyPr>
          <a:lstStyle/>
          <a:p>
            <a:r>
              <a:rPr lang="en-US" sz="2800" dirty="0"/>
              <a:t>Progress Report No.5 October 2025</a:t>
            </a:r>
          </a:p>
        </p:txBody>
      </p:sp>
      <p:sp>
        <p:nvSpPr>
          <p:cNvPr id="21" name="Rectangle 20">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6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D3A7-BA82-5342-A33B-904C23EA8BE6}"/>
              </a:ext>
            </a:extLst>
          </p:cNvPr>
          <p:cNvSpPr>
            <a:spLocks noGrp="1"/>
          </p:cNvSpPr>
          <p:nvPr>
            <p:ph type="ctrTitle"/>
          </p:nvPr>
        </p:nvSpPr>
        <p:spPr>
          <a:xfrm>
            <a:off x="1307449" y="1143000"/>
            <a:ext cx="7215187" cy="5343525"/>
          </a:xfrm>
        </p:spPr>
        <p:txBody>
          <a:bodyPr>
            <a:normAutofit/>
          </a:bodyPr>
          <a:lstStyle/>
          <a:p>
            <a:pPr algn="l">
              <a:lnSpc>
                <a:spcPct val="110000"/>
              </a:lnSpc>
            </a:pPr>
            <a:r>
              <a:rPr lang="en-US" sz="2800" dirty="0"/>
              <a:t>Meeting together occasionally in 2024/25</a:t>
            </a:r>
            <a:br>
              <a:rPr lang="en-US" sz="2800" dirty="0"/>
            </a:br>
            <a:br>
              <a:rPr lang="en-US" sz="2800" dirty="0"/>
            </a:br>
            <a:r>
              <a:rPr lang="en-US" sz="2800" dirty="0"/>
              <a:t>Current members: Marg Wilson, Susan Kohn, Gabrielle Townsend, Jenny Delahunt, Don Townsend, Di Kilsby </a:t>
            </a:r>
            <a:r>
              <a:rPr lang="en-US" sz="2000" dirty="0"/>
              <a:t>(now absent overseas from 9/22), </a:t>
            </a:r>
            <a:r>
              <a:rPr lang="en-US" sz="2800" dirty="0"/>
              <a:t>Alyson Campbell, Karen Reid, Dana Morfett &amp; Russell Jessop. </a:t>
            </a:r>
            <a:br>
              <a:rPr lang="en-US" sz="2800" dirty="0"/>
            </a:br>
            <a:br>
              <a:rPr lang="en-US" sz="2800" dirty="0"/>
            </a:br>
            <a:br>
              <a:rPr lang="en-US" sz="2800" dirty="0"/>
            </a:br>
            <a:br>
              <a:rPr lang="en-US" sz="2800" dirty="0"/>
            </a:br>
            <a:r>
              <a:rPr lang="en-US" sz="2800" i="1" dirty="0">
                <a:solidFill>
                  <a:schemeClr val="accent1">
                    <a:lumMod val="40000"/>
                    <a:lumOff val="60000"/>
                  </a:schemeClr>
                </a:solidFill>
              </a:rPr>
              <a:t>New members welcome!</a:t>
            </a:r>
            <a:endParaRPr lang="en-US" i="1" dirty="0">
              <a:solidFill>
                <a:schemeClr val="accent1">
                  <a:lumMod val="40000"/>
                  <a:lumOff val="60000"/>
                </a:schemeClr>
              </a:solidFill>
            </a:endParaRPr>
          </a:p>
        </p:txBody>
      </p:sp>
      <p:sp>
        <p:nvSpPr>
          <p:cNvPr id="3" name="Subtitle 2">
            <a:extLst>
              <a:ext uri="{FF2B5EF4-FFF2-40B4-BE49-F238E27FC236}">
                <a16:creationId xmlns:a16="http://schemas.microsoft.com/office/drawing/2014/main" id="{F40AC1BC-8935-B449-BA65-D21FDFE2AA89}"/>
              </a:ext>
            </a:extLst>
          </p:cNvPr>
          <p:cNvSpPr>
            <a:spLocks noGrp="1"/>
          </p:cNvSpPr>
          <p:nvPr>
            <p:ph type="subTitle" idx="1"/>
          </p:nvPr>
        </p:nvSpPr>
        <p:spPr>
          <a:xfrm>
            <a:off x="1700213" y="257176"/>
            <a:ext cx="6429661" cy="885824"/>
          </a:xfrm>
        </p:spPr>
        <p:txBody>
          <a:bodyPr>
            <a:normAutofit/>
          </a:bodyPr>
          <a:lstStyle/>
          <a:p>
            <a:pPr algn="l"/>
            <a:r>
              <a:rPr lang="en-US" sz="4000" b="1" dirty="0"/>
              <a:t>Greening Working Group</a:t>
            </a:r>
          </a:p>
        </p:txBody>
      </p:sp>
      <p:sp>
        <p:nvSpPr>
          <p:cNvPr id="5" name="TextBox 4">
            <a:extLst>
              <a:ext uri="{FF2B5EF4-FFF2-40B4-BE49-F238E27FC236}">
                <a16:creationId xmlns:a16="http://schemas.microsoft.com/office/drawing/2014/main" id="{6569284B-62A6-BD41-9FB3-4283924667D9}"/>
              </a:ext>
            </a:extLst>
          </p:cNvPr>
          <p:cNvSpPr txBox="1"/>
          <p:nvPr/>
        </p:nvSpPr>
        <p:spPr>
          <a:xfrm>
            <a:off x="2193132" y="5501759"/>
            <a:ext cx="6093618" cy="369332"/>
          </a:xfrm>
          <a:prstGeom prst="rect">
            <a:avLst/>
          </a:prstGeom>
          <a:noFill/>
        </p:spPr>
        <p:txBody>
          <a:bodyPr wrap="square">
            <a:spAutoFit/>
          </a:bodyPr>
          <a:lstStyle/>
          <a:p>
            <a:pPr algn="l"/>
            <a:endParaRPr lang="en-AU" b="0" i="0" u="none" strike="noStrike" dirty="0">
              <a:solidFill>
                <a:srgbClr val="000000"/>
              </a:solidFill>
              <a:effectLst/>
            </a:endParaRPr>
          </a:p>
        </p:txBody>
      </p:sp>
      <p:pic>
        <p:nvPicPr>
          <p:cNvPr id="9" name="Picture 8">
            <a:extLst>
              <a:ext uri="{FF2B5EF4-FFF2-40B4-BE49-F238E27FC236}">
                <a16:creationId xmlns:a16="http://schemas.microsoft.com/office/drawing/2014/main" id="{8FEB32CE-51C1-654C-8BD0-A03C2E442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74593" y="1368741"/>
            <a:ext cx="3247286" cy="4329715"/>
          </a:xfrm>
          <a:prstGeom prst="rect">
            <a:avLst/>
          </a:prstGeom>
        </p:spPr>
      </p:pic>
    </p:spTree>
    <p:extLst>
      <p:ext uri="{BB962C8B-B14F-4D97-AF65-F5344CB8AC3E}">
        <p14:creationId xmlns:p14="http://schemas.microsoft.com/office/powerpoint/2010/main" val="1625059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1843087" y="157163"/>
            <a:ext cx="4129868" cy="1500188"/>
          </a:xfrm>
        </p:spPr>
        <p:txBody>
          <a:bodyPr>
            <a:normAutofit/>
          </a:bodyPr>
          <a:lstStyle/>
          <a:p>
            <a:r>
              <a:rPr lang="en-US" sz="4400" dirty="0"/>
              <a:t>Recycling information</a:t>
            </a:r>
          </a:p>
        </p:txBody>
      </p:sp>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1843088" y="1670278"/>
            <a:ext cx="2996040" cy="4929187"/>
          </a:xfrm>
        </p:spPr>
        <p:txBody>
          <a:bodyPr>
            <a:normAutofit/>
          </a:bodyPr>
          <a:lstStyle/>
          <a:p>
            <a:r>
              <a:rPr lang="en-US" sz="3600" dirty="0"/>
              <a:t>Regular posters on recycling</a:t>
            </a:r>
          </a:p>
          <a:p>
            <a:endParaRPr lang="en-US" sz="3600" i="1" dirty="0">
              <a:solidFill>
                <a:schemeClr val="accent1">
                  <a:lumMod val="60000"/>
                  <a:lumOff val="40000"/>
                </a:schemeClr>
              </a:solidFill>
            </a:endParaRPr>
          </a:p>
          <a:p>
            <a:r>
              <a:rPr lang="en-US" sz="3600" i="1" dirty="0">
                <a:solidFill>
                  <a:schemeClr val="accent1">
                    <a:lumMod val="60000"/>
                    <a:lumOff val="40000"/>
                  </a:schemeClr>
                </a:solidFill>
              </a:rPr>
              <a:t>NEW Glass recycling hub! </a:t>
            </a:r>
          </a:p>
          <a:p>
            <a:r>
              <a:rPr lang="en-US" sz="3600" i="1" dirty="0">
                <a:solidFill>
                  <a:schemeClr val="accent1">
                    <a:lumMod val="60000"/>
                    <a:lumOff val="40000"/>
                  </a:schemeClr>
                </a:solidFill>
              </a:rPr>
              <a:t>Please use recycling bins correctly! </a:t>
            </a:r>
          </a:p>
          <a:p>
            <a:endParaRPr lang="en-US" sz="3600" dirty="0">
              <a:solidFill>
                <a:srgbClr val="FF0000"/>
              </a:solidFill>
            </a:endParaRPr>
          </a:p>
        </p:txBody>
      </p:sp>
      <p:pic>
        <p:nvPicPr>
          <p:cNvPr id="7" name="Picture 6" descr="A group of trash cans&#10;&#10;AI-generated content may be incorrect.">
            <a:extLst>
              <a:ext uri="{FF2B5EF4-FFF2-40B4-BE49-F238E27FC236}">
                <a16:creationId xmlns:a16="http://schemas.microsoft.com/office/drawing/2014/main" id="{2BC95098-A80F-B1FE-57C2-A931956F5E31}"/>
              </a:ext>
            </a:extLst>
          </p:cNvPr>
          <p:cNvPicPr>
            <a:picLocks noChangeAspect="1"/>
          </p:cNvPicPr>
          <p:nvPr/>
        </p:nvPicPr>
        <p:blipFill>
          <a:blip r:embed="rId2"/>
          <a:srcRect t="23070" b="11761"/>
          <a:stretch>
            <a:fillRect/>
          </a:stretch>
        </p:blipFill>
        <p:spPr>
          <a:xfrm>
            <a:off x="6484069" y="0"/>
            <a:ext cx="4915842" cy="6936824"/>
          </a:xfrm>
          <a:prstGeom prst="rect">
            <a:avLst/>
          </a:prstGeom>
        </p:spPr>
      </p:pic>
    </p:spTree>
    <p:extLst>
      <p:ext uri="{BB962C8B-B14F-4D97-AF65-F5344CB8AC3E}">
        <p14:creationId xmlns:p14="http://schemas.microsoft.com/office/powerpoint/2010/main" val="1730960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1137201" y="1"/>
            <a:ext cx="5115960" cy="1214437"/>
          </a:xfrm>
        </p:spPr>
        <p:txBody>
          <a:bodyPr>
            <a:normAutofit/>
          </a:bodyPr>
          <a:lstStyle/>
          <a:p>
            <a:r>
              <a:rPr lang="en-US" sz="3600" dirty="0"/>
              <a:t>Reducing our food waste</a:t>
            </a:r>
          </a:p>
        </p:txBody>
      </p:sp>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1137200" y="1400175"/>
            <a:ext cx="4958800" cy="5429863"/>
          </a:xfrm>
        </p:spPr>
        <p:txBody>
          <a:bodyPr>
            <a:normAutofit/>
          </a:bodyPr>
          <a:lstStyle/>
          <a:p>
            <a:r>
              <a:rPr lang="en-AU" sz="2400" dirty="0"/>
              <a:t>We can divert roughly 100-140kg of organic waste per month</a:t>
            </a:r>
          </a:p>
          <a:p>
            <a:endParaRPr lang="en-AU" sz="2400" dirty="0"/>
          </a:p>
          <a:p>
            <a:r>
              <a:rPr lang="en-US" sz="2400" dirty="0"/>
              <a:t>Waste caddies available on request from Greening Working Group</a:t>
            </a:r>
          </a:p>
          <a:p>
            <a:endParaRPr lang="en-US" sz="2400" dirty="0"/>
          </a:p>
          <a:p>
            <a:r>
              <a:rPr lang="en-US" sz="2400" i="1" dirty="0">
                <a:solidFill>
                  <a:schemeClr val="accent5">
                    <a:lumMod val="50000"/>
                  </a:schemeClr>
                </a:solidFill>
              </a:rPr>
              <a:t>Please compost. Help reduce our carbon footprint!</a:t>
            </a:r>
          </a:p>
        </p:txBody>
      </p:sp>
      <p:pic>
        <p:nvPicPr>
          <p:cNvPr id="3" name="Picture 2">
            <a:extLst>
              <a:ext uri="{FF2B5EF4-FFF2-40B4-BE49-F238E27FC236}">
                <a16:creationId xmlns:a16="http://schemas.microsoft.com/office/drawing/2014/main" id="{7C5E10EE-0188-0F47-976F-ABF36A1247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3163" y="0"/>
            <a:ext cx="5143500" cy="6858000"/>
          </a:xfrm>
          <a:prstGeom prst="rect">
            <a:avLst/>
          </a:prstGeom>
        </p:spPr>
      </p:pic>
    </p:spTree>
    <p:extLst>
      <p:ext uri="{BB962C8B-B14F-4D97-AF65-F5344CB8AC3E}">
        <p14:creationId xmlns:p14="http://schemas.microsoft.com/office/powerpoint/2010/main" val="301917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1137200" y="541263"/>
            <a:ext cx="3497483" cy="1371601"/>
          </a:xfrm>
        </p:spPr>
        <p:txBody>
          <a:bodyPr>
            <a:normAutofit/>
          </a:bodyPr>
          <a:lstStyle/>
          <a:p>
            <a:r>
              <a:rPr lang="en-US" sz="3600" dirty="0"/>
              <a:t>Facilitating recycling</a:t>
            </a:r>
          </a:p>
        </p:txBody>
      </p:sp>
      <p:pic>
        <p:nvPicPr>
          <p:cNvPr id="5" name="Content Placeholder 4">
            <a:extLst>
              <a:ext uri="{FF2B5EF4-FFF2-40B4-BE49-F238E27FC236}">
                <a16:creationId xmlns:a16="http://schemas.microsoft.com/office/drawing/2014/main" id="{CA3A81E2-44F5-1348-92FA-8A1B90E7EB7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01637" y="1100138"/>
            <a:ext cx="6496049" cy="4872037"/>
          </a:xfrm>
          <a:prstGeom prst="rect">
            <a:avLst/>
          </a:prstGeom>
        </p:spPr>
      </p:pic>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1137200" y="2257426"/>
            <a:ext cx="3664437" cy="4271962"/>
          </a:xfrm>
        </p:spPr>
        <p:txBody>
          <a:bodyPr>
            <a:normAutofit/>
          </a:bodyPr>
          <a:lstStyle/>
          <a:p>
            <a:pPr>
              <a:spcAft>
                <a:spcPts val="1200"/>
              </a:spcAft>
            </a:pPr>
            <a:r>
              <a:rPr lang="en-US" sz="2800" dirty="0"/>
              <a:t>Collection of empty toothpaste and dental floss containers</a:t>
            </a:r>
          </a:p>
          <a:p>
            <a:pPr>
              <a:spcAft>
                <a:spcPts val="1200"/>
              </a:spcAft>
            </a:pPr>
            <a:r>
              <a:rPr lang="en-US" sz="2800" dirty="0"/>
              <a:t>Started January 2022 </a:t>
            </a:r>
            <a:br>
              <a:rPr lang="en-US" sz="2800" dirty="0"/>
            </a:br>
            <a:r>
              <a:rPr lang="en-US" sz="2800" dirty="0"/>
              <a:t>– very successful!</a:t>
            </a:r>
          </a:p>
          <a:p>
            <a:pPr>
              <a:spcAft>
                <a:spcPts val="1200"/>
              </a:spcAft>
            </a:pPr>
            <a:r>
              <a:rPr lang="en-US" sz="2800" i="1" dirty="0">
                <a:solidFill>
                  <a:schemeClr val="tx2"/>
                </a:solidFill>
              </a:rPr>
              <a:t>Box in lobby last weekend of each month. </a:t>
            </a:r>
          </a:p>
        </p:txBody>
      </p:sp>
    </p:spTree>
    <p:extLst>
      <p:ext uri="{BB962C8B-B14F-4D97-AF65-F5344CB8AC3E}">
        <p14:creationId xmlns:p14="http://schemas.microsoft.com/office/powerpoint/2010/main" val="2653319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8EF99-210A-4346-FDD6-F598D18A94A8}"/>
              </a:ext>
            </a:extLst>
          </p:cNvPr>
          <p:cNvPicPr>
            <a:picLocks noChangeAspect="1"/>
          </p:cNvPicPr>
          <p:nvPr/>
        </p:nvPicPr>
        <p:blipFill>
          <a:blip r:embed="rId2"/>
          <a:stretch>
            <a:fillRect/>
          </a:stretch>
        </p:blipFill>
        <p:spPr>
          <a:xfrm rot="16200000">
            <a:off x="7250129" y="-581708"/>
            <a:ext cx="3200907" cy="4408435"/>
          </a:xfrm>
          <a:prstGeom prst="rect">
            <a:avLst/>
          </a:prstGeom>
        </p:spPr>
      </p:pic>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1137200" y="307182"/>
            <a:ext cx="3497483" cy="1150144"/>
          </a:xfrm>
        </p:spPr>
        <p:txBody>
          <a:bodyPr>
            <a:normAutofit/>
          </a:bodyPr>
          <a:lstStyle/>
          <a:p>
            <a:pPr algn="ctr"/>
            <a:r>
              <a:rPr lang="en-US" sz="3600" dirty="0"/>
              <a:t>Herb garden</a:t>
            </a:r>
          </a:p>
        </p:txBody>
      </p:sp>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1137200" y="1628775"/>
            <a:ext cx="3664437" cy="5007769"/>
          </a:xfrm>
        </p:spPr>
        <p:txBody>
          <a:bodyPr>
            <a:normAutofit/>
          </a:bodyPr>
          <a:lstStyle/>
          <a:p>
            <a:pPr algn="ctr">
              <a:spcAft>
                <a:spcPts val="2000"/>
              </a:spcAft>
            </a:pPr>
            <a:r>
              <a:rPr lang="en-US" sz="2800" dirty="0"/>
              <a:t>3</a:t>
            </a:r>
            <a:r>
              <a:rPr lang="en-US" sz="2800" baseline="30000" dirty="0"/>
              <a:t>rd</a:t>
            </a:r>
            <a:r>
              <a:rPr lang="en-US" sz="2800" dirty="0"/>
              <a:t> herb replanting working bee Sunday 25th May 2025</a:t>
            </a:r>
          </a:p>
          <a:p>
            <a:pPr algn="ctr">
              <a:spcAft>
                <a:spcPts val="2000"/>
              </a:spcAft>
            </a:pPr>
            <a:r>
              <a:rPr lang="en-US" sz="2800" i="1" dirty="0">
                <a:solidFill>
                  <a:schemeClr val="tx2"/>
                </a:solidFill>
              </a:rPr>
              <a:t>Thanks to volunteer residents on the day.</a:t>
            </a:r>
          </a:p>
          <a:p>
            <a:pPr algn="ctr">
              <a:spcAft>
                <a:spcPts val="2000"/>
              </a:spcAft>
            </a:pPr>
            <a:r>
              <a:rPr lang="en-US" sz="2800" i="1" dirty="0">
                <a:solidFill>
                  <a:schemeClr val="tx2"/>
                </a:solidFill>
              </a:rPr>
              <a:t>Occasional working bees to maintain.</a:t>
            </a:r>
          </a:p>
        </p:txBody>
      </p:sp>
      <p:sp>
        <p:nvSpPr>
          <p:cNvPr id="7" name="TextBox 6">
            <a:extLst>
              <a:ext uri="{FF2B5EF4-FFF2-40B4-BE49-F238E27FC236}">
                <a16:creationId xmlns:a16="http://schemas.microsoft.com/office/drawing/2014/main" id="{0359A09C-2F41-EE6B-CA1A-14DEC96E1A26}"/>
              </a:ext>
            </a:extLst>
          </p:cNvPr>
          <p:cNvSpPr txBox="1"/>
          <p:nvPr/>
        </p:nvSpPr>
        <p:spPr>
          <a:xfrm>
            <a:off x="10179998" y="2853631"/>
            <a:ext cx="874802" cy="369332"/>
          </a:xfrm>
          <a:prstGeom prst="rect">
            <a:avLst/>
          </a:prstGeom>
          <a:noFill/>
        </p:spPr>
        <p:txBody>
          <a:bodyPr wrap="square" rtlCol="0">
            <a:spAutoFit/>
          </a:bodyPr>
          <a:lstStyle/>
          <a:p>
            <a:r>
              <a:rPr lang="en-US" b="1" dirty="0">
                <a:solidFill>
                  <a:srgbClr val="FFFF00"/>
                </a:solidFill>
              </a:rPr>
              <a:t>3/4/22</a:t>
            </a:r>
            <a:endParaRPr lang="en-AU" b="1" dirty="0">
              <a:solidFill>
                <a:srgbClr val="FFFF00"/>
              </a:solidFill>
            </a:endParaRPr>
          </a:p>
        </p:txBody>
      </p:sp>
      <p:pic>
        <p:nvPicPr>
          <p:cNvPr id="6" name="Picture 5">
            <a:extLst>
              <a:ext uri="{FF2B5EF4-FFF2-40B4-BE49-F238E27FC236}">
                <a16:creationId xmlns:a16="http://schemas.microsoft.com/office/drawing/2014/main" id="{7BF7FCC8-2ECE-4BAA-C1A4-733627493FC9}"/>
              </a:ext>
            </a:extLst>
          </p:cNvPr>
          <p:cNvPicPr>
            <a:picLocks noChangeAspect="1"/>
          </p:cNvPicPr>
          <p:nvPr/>
        </p:nvPicPr>
        <p:blipFill rotWithShape="1">
          <a:blip r:embed="rId3"/>
          <a:srcRect l="4732" t="14390" r="14032" b="13721"/>
          <a:stretch/>
        </p:blipFill>
        <p:spPr>
          <a:xfrm>
            <a:off x="6646366" y="3429000"/>
            <a:ext cx="4458306" cy="3200907"/>
          </a:xfrm>
          <a:prstGeom prst="rect">
            <a:avLst/>
          </a:prstGeom>
        </p:spPr>
      </p:pic>
      <p:sp>
        <p:nvSpPr>
          <p:cNvPr id="9" name="TextBox 8">
            <a:extLst>
              <a:ext uri="{FF2B5EF4-FFF2-40B4-BE49-F238E27FC236}">
                <a16:creationId xmlns:a16="http://schemas.microsoft.com/office/drawing/2014/main" id="{96197BAB-1894-CE61-1D3E-5906E132BECE}"/>
              </a:ext>
            </a:extLst>
          </p:cNvPr>
          <p:cNvSpPr txBox="1"/>
          <p:nvPr/>
        </p:nvSpPr>
        <p:spPr>
          <a:xfrm>
            <a:off x="10373053" y="6267212"/>
            <a:ext cx="731619" cy="369332"/>
          </a:xfrm>
          <a:prstGeom prst="rect">
            <a:avLst/>
          </a:prstGeom>
          <a:noFill/>
        </p:spPr>
        <p:txBody>
          <a:bodyPr wrap="square" rtlCol="0">
            <a:spAutoFit/>
          </a:bodyPr>
          <a:lstStyle/>
          <a:p>
            <a:r>
              <a:rPr lang="en-US" b="1" dirty="0"/>
              <a:t>2024</a:t>
            </a:r>
            <a:endParaRPr lang="en-AU" b="1" dirty="0"/>
          </a:p>
        </p:txBody>
      </p:sp>
    </p:spTree>
    <p:extLst>
      <p:ext uri="{BB962C8B-B14F-4D97-AF65-F5344CB8AC3E}">
        <p14:creationId xmlns:p14="http://schemas.microsoft.com/office/powerpoint/2010/main" val="275138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D4D53-EDAF-65D4-EEF0-1C85A9B15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932F8-A79D-20E5-414F-2FB15DFD5305}"/>
              </a:ext>
            </a:extLst>
          </p:cNvPr>
          <p:cNvSpPr>
            <a:spLocks noGrp="1"/>
          </p:cNvSpPr>
          <p:nvPr>
            <p:ph type="title"/>
          </p:nvPr>
        </p:nvSpPr>
        <p:spPr>
          <a:xfrm>
            <a:off x="838200" y="365126"/>
            <a:ext cx="10515600" cy="923348"/>
          </a:xfrm>
        </p:spPr>
        <p:txBody>
          <a:bodyPr/>
          <a:lstStyle/>
          <a:p>
            <a:pPr algn="ctr"/>
            <a:r>
              <a:rPr lang="en-AU" dirty="0"/>
              <a:t>Current Committee</a:t>
            </a:r>
          </a:p>
        </p:txBody>
      </p:sp>
      <p:sp>
        <p:nvSpPr>
          <p:cNvPr id="3" name="Content Placeholder 2">
            <a:extLst>
              <a:ext uri="{FF2B5EF4-FFF2-40B4-BE49-F238E27FC236}">
                <a16:creationId xmlns:a16="http://schemas.microsoft.com/office/drawing/2014/main" id="{12533D65-5F43-2332-4547-F6305BFD77B2}"/>
              </a:ext>
            </a:extLst>
          </p:cNvPr>
          <p:cNvSpPr>
            <a:spLocks noGrp="1"/>
          </p:cNvSpPr>
          <p:nvPr>
            <p:ph idx="1"/>
          </p:nvPr>
        </p:nvSpPr>
        <p:spPr>
          <a:xfrm>
            <a:off x="3098222" y="1371601"/>
            <a:ext cx="5995555" cy="4966854"/>
          </a:xfrm>
        </p:spPr>
        <p:txBody>
          <a:bodyPr>
            <a:normAutofit/>
          </a:bodyPr>
          <a:lstStyle/>
          <a:p>
            <a:r>
              <a:rPr lang="en-AU" sz="3600" dirty="0"/>
              <a:t>Andrew Hackworth</a:t>
            </a:r>
          </a:p>
          <a:p>
            <a:r>
              <a:rPr lang="en-AU" sz="3600" dirty="0"/>
              <a:t>John Van Der Laan</a:t>
            </a:r>
          </a:p>
          <a:p>
            <a:r>
              <a:rPr lang="en-AU" sz="3600" dirty="0"/>
              <a:t>Mark Brickles</a:t>
            </a:r>
          </a:p>
          <a:p>
            <a:r>
              <a:rPr lang="en-AU" sz="3600" dirty="0"/>
              <a:t>Morgan Adams</a:t>
            </a:r>
          </a:p>
          <a:p>
            <a:r>
              <a:rPr lang="en-AU" sz="3600" dirty="0"/>
              <a:t>Russell Jessop</a:t>
            </a:r>
          </a:p>
          <a:p>
            <a:r>
              <a:rPr lang="en-AU" sz="3600" dirty="0"/>
              <a:t>Sym Kohn</a:t>
            </a:r>
          </a:p>
          <a:p>
            <a:r>
              <a:rPr lang="en-AU" sz="3600"/>
              <a:t>Christina Fitzgerald</a:t>
            </a:r>
            <a:endParaRPr lang="en-AU" sz="3600" dirty="0"/>
          </a:p>
          <a:p>
            <a:r>
              <a:rPr lang="en-AU" sz="3600" dirty="0"/>
              <a:t>James Gitonga</a:t>
            </a:r>
          </a:p>
        </p:txBody>
      </p:sp>
    </p:spTree>
    <p:extLst>
      <p:ext uri="{BB962C8B-B14F-4D97-AF65-F5344CB8AC3E}">
        <p14:creationId xmlns:p14="http://schemas.microsoft.com/office/powerpoint/2010/main" val="3229793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1137200" y="307182"/>
            <a:ext cx="3884743" cy="1150144"/>
          </a:xfrm>
        </p:spPr>
        <p:txBody>
          <a:bodyPr>
            <a:normAutofit/>
          </a:bodyPr>
          <a:lstStyle/>
          <a:p>
            <a:pPr algn="ctr"/>
            <a:r>
              <a:rPr lang="en-US" sz="3600" dirty="0"/>
              <a:t>Indigenous </a:t>
            </a:r>
            <a:r>
              <a:rPr lang="en-US" sz="3600"/>
              <a:t>gardens         </a:t>
            </a:r>
            <a:endParaRPr lang="en-US" sz="3600" dirty="0"/>
          </a:p>
        </p:txBody>
      </p:sp>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1137200" y="1628775"/>
            <a:ext cx="3664437" cy="5007769"/>
          </a:xfrm>
        </p:spPr>
        <p:txBody>
          <a:bodyPr>
            <a:normAutofit/>
          </a:bodyPr>
          <a:lstStyle/>
          <a:p>
            <a:pPr algn="ctr"/>
            <a:endParaRPr lang="en-US" sz="2800" dirty="0"/>
          </a:p>
          <a:p>
            <a:pPr algn="ctr"/>
            <a:r>
              <a:rPr lang="en-US" sz="2800" dirty="0"/>
              <a:t>We continue to propagate and replace plantings in the extreme windy conditions </a:t>
            </a:r>
          </a:p>
          <a:p>
            <a:pPr algn="ctr"/>
            <a:endParaRPr lang="en-US" sz="2800" i="1" dirty="0">
              <a:solidFill>
                <a:schemeClr val="tx2"/>
              </a:solidFill>
            </a:endParaRPr>
          </a:p>
          <a:p>
            <a:pPr algn="ctr"/>
            <a:r>
              <a:rPr lang="en-US" sz="2800" i="1" dirty="0">
                <a:solidFill>
                  <a:schemeClr val="tx2"/>
                </a:solidFill>
              </a:rPr>
              <a:t>Survival rate varies!</a:t>
            </a:r>
          </a:p>
        </p:txBody>
      </p:sp>
      <p:pic>
        <p:nvPicPr>
          <p:cNvPr id="5" name="Picture 4">
            <a:extLst>
              <a:ext uri="{FF2B5EF4-FFF2-40B4-BE49-F238E27FC236}">
                <a16:creationId xmlns:a16="http://schemas.microsoft.com/office/drawing/2014/main" id="{95735799-565E-4882-99C7-7A1D3300151F}"/>
              </a:ext>
            </a:extLst>
          </p:cNvPr>
          <p:cNvPicPr>
            <a:picLocks noChangeAspect="1"/>
          </p:cNvPicPr>
          <p:nvPr/>
        </p:nvPicPr>
        <p:blipFill>
          <a:blip r:embed="rId2"/>
          <a:stretch>
            <a:fillRect/>
          </a:stretch>
        </p:blipFill>
        <p:spPr>
          <a:xfrm>
            <a:off x="6322972" y="0"/>
            <a:ext cx="5046003" cy="3779134"/>
          </a:xfrm>
          <a:prstGeom prst="rect">
            <a:avLst/>
          </a:prstGeom>
        </p:spPr>
      </p:pic>
      <p:pic>
        <p:nvPicPr>
          <p:cNvPr id="7" name="Picture 6">
            <a:extLst>
              <a:ext uri="{FF2B5EF4-FFF2-40B4-BE49-F238E27FC236}">
                <a16:creationId xmlns:a16="http://schemas.microsoft.com/office/drawing/2014/main" id="{C7C66034-B190-A719-32AC-B0AF1A5104B5}"/>
              </a:ext>
            </a:extLst>
          </p:cNvPr>
          <p:cNvPicPr>
            <a:picLocks noChangeAspect="1"/>
          </p:cNvPicPr>
          <p:nvPr/>
        </p:nvPicPr>
        <p:blipFill>
          <a:blip r:embed="rId3"/>
          <a:stretch>
            <a:fillRect/>
          </a:stretch>
        </p:blipFill>
        <p:spPr>
          <a:xfrm>
            <a:off x="6322971" y="3040203"/>
            <a:ext cx="5046003" cy="3817797"/>
          </a:xfrm>
          <a:prstGeom prst="rect">
            <a:avLst/>
          </a:prstGeom>
        </p:spPr>
      </p:pic>
    </p:spTree>
    <p:extLst>
      <p:ext uri="{BB962C8B-B14F-4D97-AF65-F5344CB8AC3E}">
        <p14:creationId xmlns:p14="http://schemas.microsoft.com/office/powerpoint/2010/main" val="3977032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DB5A92-0BE2-9ABC-538C-C0F6FB98945A}"/>
              </a:ext>
            </a:extLst>
          </p:cNvPr>
          <p:cNvSpPr/>
          <p:nvPr/>
        </p:nvSpPr>
        <p:spPr>
          <a:xfrm>
            <a:off x="2188308" y="3297162"/>
            <a:ext cx="359507" cy="291759"/>
          </a:xfrm>
          <a:prstGeom prst="rect">
            <a:avLst/>
          </a:prstGeom>
          <a:solidFill>
            <a:schemeClr val="tx2">
              <a:lumMod val="10000"/>
            </a:schemeClr>
          </a:solidFill>
          <a:ln>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36CC37A2-8366-6F4C-70C1-57E6538DA833}"/>
              </a:ext>
            </a:extLst>
          </p:cNvPr>
          <p:cNvSpPr/>
          <p:nvPr/>
        </p:nvSpPr>
        <p:spPr>
          <a:xfrm>
            <a:off x="1150638" y="0"/>
            <a:ext cx="11041361" cy="6858000"/>
          </a:xfrm>
          <a:prstGeom prst="rect">
            <a:avLst/>
          </a:prstGeom>
          <a:solidFill>
            <a:schemeClr val="tx2">
              <a:lumMod val="1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Table 7">
            <a:extLst>
              <a:ext uri="{FF2B5EF4-FFF2-40B4-BE49-F238E27FC236}">
                <a16:creationId xmlns:a16="http://schemas.microsoft.com/office/drawing/2014/main" id="{60FD78D0-5037-4D5D-AB3E-576F4A27E948}"/>
              </a:ext>
            </a:extLst>
          </p:cNvPr>
          <p:cNvGraphicFramePr>
            <a:graphicFrameLocks noGrp="1"/>
          </p:cNvGraphicFramePr>
          <p:nvPr/>
        </p:nvGraphicFramePr>
        <p:xfrm>
          <a:off x="1089281" y="773117"/>
          <a:ext cx="11041360" cy="1915475"/>
        </p:xfrm>
        <a:graphic>
          <a:graphicData uri="http://schemas.openxmlformats.org/drawingml/2006/table">
            <a:tbl>
              <a:tblPr firstRow="1" bandRow="1">
                <a:tableStyleId>{5C22544A-7EE6-4342-B048-85BDC9FD1C3A}</a:tableStyleId>
              </a:tblPr>
              <a:tblGrid>
                <a:gridCol w="3346085">
                  <a:extLst>
                    <a:ext uri="{9D8B030D-6E8A-4147-A177-3AD203B41FA5}">
                      <a16:colId xmlns:a16="http://schemas.microsoft.com/office/drawing/2014/main" val="1568245009"/>
                    </a:ext>
                  </a:extLst>
                </a:gridCol>
                <a:gridCol w="1061544">
                  <a:extLst>
                    <a:ext uri="{9D8B030D-6E8A-4147-A177-3AD203B41FA5}">
                      <a16:colId xmlns:a16="http://schemas.microsoft.com/office/drawing/2014/main" val="3349807970"/>
                    </a:ext>
                  </a:extLst>
                </a:gridCol>
                <a:gridCol w="777766">
                  <a:extLst>
                    <a:ext uri="{9D8B030D-6E8A-4147-A177-3AD203B41FA5}">
                      <a16:colId xmlns:a16="http://schemas.microsoft.com/office/drawing/2014/main" val="715907769"/>
                    </a:ext>
                  </a:extLst>
                </a:gridCol>
                <a:gridCol w="750187">
                  <a:extLst>
                    <a:ext uri="{9D8B030D-6E8A-4147-A177-3AD203B41FA5}">
                      <a16:colId xmlns:a16="http://schemas.microsoft.com/office/drawing/2014/main" val="3517148756"/>
                    </a:ext>
                  </a:extLst>
                </a:gridCol>
                <a:gridCol w="859038">
                  <a:extLst>
                    <a:ext uri="{9D8B030D-6E8A-4147-A177-3AD203B41FA5}">
                      <a16:colId xmlns:a16="http://schemas.microsoft.com/office/drawing/2014/main" val="3297893199"/>
                    </a:ext>
                  </a:extLst>
                </a:gridCol>
                <a:gridCol w="829845">
                  <a:extLst>
                    <a:ext uri="{9D8B030D-6E8A-4147-A177-3AD203B41FA5}">
                      <a16:colId xmlns:a16="http://schemas.microsoft.com/office/drawing/2014/main" val="3167282071"/>
                    </a:ext>
                  </a:extLst>
                </a:gridCol>
                <a:gridCol w="818318">
                  <a:extLst>
                    <a:ext uri="{9D8B030D-6E8A-4147-A177-3AD203B41FA5}">
                      <a16:colId xmlns:a16="http://schemas.microsoft.com/office/drawing/2014/main" val="59377805"/>
                    </a:ext>
                  </a:extLst>
                </a:gridCol>
                <a:gridCol w="887473">
                  <a:extLst>
                    <a:ext uri="{9D8B030D-6E8A-4147-A177-3AD203B41FA5}">
                      <a16:colId xmlns:a16="http://schemas.microsoft.com/office/drawing/2014/main" val="1633668408"/>
                    </a:ext>
                  </a:extLst>
                </a:gridCol>
                <a:gridCol w="875079">
                  <a:extLst>
                    <a:ext uri="{9D8B030D-6E8A-4147-A177-3AD203B41FA5}">
                      <a16:colId xmlns:a16="http://schemas.microsoft.com/office/drawing/2014/main" val="3906085019"/>
                    </a:ext>
                  </a:extLst>
                </a:gridCol>
                <a:gridCol w="836025">
                  <a:extLst>
                    <a:ext uri="{9D8B030D-6E8A-4147-A177-3AD203B41FA5}">
                      <a16:colId xmlns:a16="http://schemas.microsoft.com/office/drawing/2014/main" val="666390799"/>
                    </a:ext>
                  </a:extLst>
                </a:gridCol>
              </a:tblGrid>
              <a:tr h="468244">
                <a:tc>
                  <a:txBody>
                    <a:bodyPr/>
                    <a:lstStyle/>
                    <a:p>
                      <a:r>
                        <a:rPr lang="en-AU" dirty="0"/>
                        <a:t>Year(</a:t>
                      </a:r>
                    </a:p>
                  </a:txBody>
                  <a:tcPr/>
                </a:tc>
                <a:tc>
                  <a:txBody>
                    <a:bodyPr/>
                    <a:lstStyle/>
                    <a:p>
                      <a:r>
                        <a:rPr lang="en-AU" dirty="0"/>
                        <a:t>2016</a:t>
                      </a:r>
                    </a:p>
                  </a:txBody>
                  <a:tcPr/>
                </a:tc>
                <a:tc>
                  <a:txBody>
                    <a:bodyPr/>
                    <a:lstStyle/>
                    <a:p>
                      <a:r>
                        <a:rPr lang="en-AU" dirty="0"/>
                        <a:t>2017</a:t>
                      </a:r>
                    </a:p>
                  </a:txBody>
                  <a:tcPr/>
                </a:tc>
                <a:tc>
                  <a:txBody>
                    <a:bodyPr/>
                    <a:lstStyle/>
                    <a:p>
                      <a:r>
                        <a:rPr lang="en-AU" dirty="0"/>
                        <a:t>2018</a:t>
                      </a:r>
                    </a:p>
                  </a:txBody>
                  <a:tcPr/>
                </a:tc>
                <a:tc>
                  <a:txBody>
                    <a:bodyPr/>
                    <a:lstStyle/>
                    <a:p>
                      <a:r>
                        <a:rPr lang="en-AU" dirty="0"/>
                        <a:t>2019</a:t>
                      </a:r>
                    </a:p>
                  </a:txBody>
                  <a:tcPr/>
                </a:tc>
                <a:tc>
                  <a:txBody>
                    <a:bodyPr/>
                    <a:lstStyle/>
                    <a:p>
                      <a:r>
                        <a:rPr lang="en-AU" dirty="0"/>
                        <a:t>2020</a:t>
                      </a:r>
                    </a:p>
                  </a:txBody>
                  <a:tcPr/>
                </a:tc>
                <a:tc>
                  <a:txBody>
                    <a:bodyPr/>
                    <a:lstStyle/>
                    <a:p>
                      <a:r>
                        <a:rPr lang="en-AU" dirty="0"/>
                        <a:t>2021</a:t>
                      </a:r>
                    </a:p>
                  </a:txBody>
                  <a:tcPr/>
                </a:tc>
                <a:tc>
                  <a:txBody>
                    <a:bodyPr/>
                    <a:lstStyle/>
                    <a:p>
                      <a:r>
                        <a:rPr lang="en-US" dirty="0"/>
                        <a:t>2022</a:t>
                      </a:r>
                      <a:endParaRPr lang="en-AU" dirty="0"/>
                    </a:p>
                  </a:txBody>
                  <a:tcPr/>
                </a:tc>
                <a:tc>
                  <a:txBody>
                    <a:bodyPr/>
                    <a:lstStyle/>
                    <a:p>
                      <a:r>
                        <a:rPr lang="en-US" dirty="0"/>
                        <a:t>2023</a:t>
                      </a:r>
                      <a:endParaRPr lang="en-AU" dirty="0"/>
                    </a:p>
                  </a:txBody>
                  <a:tcPr/>
                </a:tc>
                <a:tc>
                  <a:txBody>
                    <a:bodyPr/>
                    <a:lstStyle/>
                    <a:p>
                      <a:r>
                        <a:rPr lang="en-US" dirty="0"/>
                        <a:t>2024</a:t>
                      </a:r>
                      <a:endParaRPr lang="en-AU" dirty="0"/>
                    </a:p>
                  </a:txBody>
                  <a:tcPr/>
                </a:tc>
                <a:extLst>
                  <a:ext uri="{0D108BD9-81ED-4DB2-BD59-A6C34878D82A}">
                    <a16:rowId xmlns:a16="http://schemas.microsoft.com/office/drawing/2014/main" val="1007333448"/>
                  </a:ext>
                </a:extLst>
              </a:tr>
              <a:tr h="468244">
                <a:tc>
                  <a:txBody>
                    <a:bodyPr/>
                    <a:lstStyle/>
                    <a:p>
                      <a:r>
                        <a:rPr lang="en-AU" dirty="0"/>
                        <a:t>Water Use (KL)*</a:t>
                      </a:r>
                    </a:p>
                  </a:txBody>
                  <a:tcPr/>
                </a:tc>
                <a:tc>
                  <a:txBody>
                    <a:bodyPr/>
                    <a:lstStyle/>
                    <a:p>
                      <a:r>
                        <a:rPr lang="en-AU" dirty="0"/>
                        <a:t>8971</a:t>
                      </a:r>
                    </a:p>
                  </a:txBody>
                  <a:tcPr/>
                </a:tc>
                <a:tc>
                  <a:txBody>
                    <a:bodyPr/>
                    <a:lstStyle/>
                    <a:p>
                      <a:r>
                        <a:rPr lang="en-AU" dirty="0"/>
                        <a:t>7581</a:t>
                      </a:r>
                    </a:p>
                  </a:txBody>
                  <a:tcPr/>
                </a:tc>
                <a:tc>
                  <a:txBody>
                    <a:bodyPr/>
                    <a:lstStyle/>
                    <a:p>
                      <a:r>
                        <a:rPr lang="en-AU" dirty="0"/>
                        <a:t>6732</a:t>
                      </a:r>
                    </a:p>
                  </a:txBody>
                  <a:tcPr/>
                </a:tc>
                <a:tc>
                  <a:txBody>
                    <a:bodyPr/>
                    <a:lstStyle/>
                    <a:p>
                      <a:r>
                        <a:rPr lang="en-AU" dirty="0"/>
                        <a:t>6473</a:t>
                      </a:r>
                    </a:p>
                  </a:txBody>
                  <a:tcPr/>
                </a:tc>
                <a:tc>
                  <a:txBody>
                    <a:bodyPr/>
                    <a:lstStyle/>
                    <a:p>
                      <a:r>
                        <a:rPr lang="en-AU" dirty="0"/>
                        <a:t>6447</a:t>
                      </a:r>
                    </a:p>
                  </a:txBody>
                  <a:tcPr/>
                </a:tc>
                <a:tc>
                  <a:txBody>
                    <a:bodyPr/>
                    <a:lstStyle/>
                    <a:p>
                      <a:r>
                        <a:rPr lang="en-AU" dirty="0"/>
                        <a:t>5140</a:t>
                      </a:r>
                    </a:p>
                  </a:txBody>
                  <a:tcPr/>
                </a:tc>
                <a:tc>
                  <a:txBody>
                    <a:bodyPr/>
                    <a:lstStyle/>
                    <a:p>
                      <a:r>
                        <a:rPr lang="en-US" dirty="0"/>
                        <a:t>4894</a:t>
                      </a:r>
                      <a:endParaRPr lang="en-AU" dirty="0"/>
                    </a:p>
                  </a:txBody>
                  <a:tcPr/>
                </a:tc>
                <a:tc>
                  <a:txBody>
                    <a:bodyPr/>
                    <a:lstStyle/>
                    <a:p>
                      <a:r>
                        <a:rPr lang="en-US" dirty="0"/>
                        <a:t>4727</a:t>
                      </a:r>
                      <a:endParaRPr lang="en-AU" dirty="0"/>
                    </a:p>
                  </a:txBody>
                  <a:tcPr/>
                </a:tc>
                <a:tc>
                  <a:txBody>
                    <a:bodyPr/>
                    <a:lstStyle/>
                    <a:p>
                      <a:r>
                        <a:rPr lang="en-US" dirty="0"/>
                        <a:t>5050</a:t>
                      </a:r>
                      <a:endParaRPr lang="en-AU" dirty="0"/>
                    </a:p>
                  </a:txBody>
                  <a:tcPr/>
                </a:tc>
                <a:extLst>
                  <a:ext uri="{0D108BD9-81ED-4DB2-BD59-A6C34878D82A}">
                    <a16:rowId xmlns:a16="http://schemas.microsoft.com/office/drawing/2014/main" val="1293231186"/>
                  </a:ext>
                </a:extLst>
              </a:tr>
              <a:tr h="510743">
                <a:tc>
                  <a:txBody>
                    <a:bodyPr/>
                    <a:lstStyle/>
                    <a:p>
                      <a:r>
                        <a:rPr lang="en-AU" dirty="0"/>
                        <a:t>Improvement (%) from 2016</a:t>
                      </a:r>
                    </a:p>
                  </a:txBody>
                  <a:tcPr/>
                </a:tc>
                <a:tc>
                  <a:txBody>
                    <a:bodyPr/>
                    <a:lstStyle/>
                    <a:p>
                      <a:r>
                        <a:rPr lang="en-AU" dirty="0"/>
                        <a:t>Baseline</a:t>
                      </a:r>
                    </a:p>
                  </a:txBody>
                  <a:tcPr/>
                </a:tc>
                <a:tc>
                  <a:txBody>
                    <a:bodyPr/>
                    <a:lstStyle/>
                    <a:p>
                      <a:r>
                        <a:rPr lang="en-AU" dirty="0">
                          <a:solidFill>
                            <a:srgbClr val="00B050"/>
                          </a:solidFill>
                        </a:rPr>
                        <a:t>15.4</a:t>
                      </a:r>
                    </a:p>
                  </a:txBody>
                  <a:tcPr/>
                </a:tc>
                <a:tc>
                  <a:txBody>
                    <a:bodyPr/>
                    <a:lstStyle/>
                    <a:p>
                      <a:r>
                        <a:rPr lang="en-AU" dirty="0">
                          <a:solidFill>
                            <a:srgbClr val="00B050"/>
                          </a:solidFill>
                        </a:rPr>
                        <a:t>24.9</a:t>
                      </a:r>
                    </a:p>
                  </a:txBody>
                  <a:tcPr/>
                </a:tc>
                <a:tc>
                  <a:txBody>
                    <a:bodyPr/>
                    <a:lstStyle/>
                    <a:p>
                      <a:r>
                        <a:rPr lang="en-AU" dirty="0">
                          <a:solidFill>
                            <a:srgbClr val="00B050"/>
                          </a:solidFill>
                        </a:rPr>
                        <a:t>27.8</a:t>
                      </a:r>
                    </a:p>
                  </a:txBody>
                  <a:tcPr/>
                </a:tc>
                <a:tc>
                  <a:txBody>
                    <a:bodyPr/>
                    <a:lstStyle/>
                    <a:p>
                      <a:r>
                        <a:rPr lang="en-AU" dirty="0">
                          <a:solidFill>
                            <a:srgbClr val="00B050"/>
                          </a:solidFill>
                        </a:rPr>
                        <a:t>28.1</a:t>
                      </a:r>
                    </a:p>
                  </a:txBody>
                  <a:tcPr/>
                </a:tc>
                <a:tc>
                  <a:txBody>
                    <a:bodyPr/>
                    <a:lstStyle/>
                    <a:p>
                      <a:r>
                        <a:rPr lang="en-AU" dirty="0">
                          <a:solidFill>
                            <a:srgbClr val="00B050"/>
                          </a:solidFill>
                        </a:rPr>
                        <a:t>42.7</a:t>
                      </a:r>
                    </a:p>
                  </a:txBody>
                  <a:tcPr/>
                </a:tc>
                <a:tc>
                  <a:txBody>
                    <a:bodyPr/>
                    <a:lstStyle/>
                    <a:p>
                      <a:r>
                        <a:rPr lang="en-US" dirty="0">
                          <a:solidFill>
                            <a:srgbClr val="00B050"/>
                          </a:solidFill>
                        </a:rPr>
                        <a:t>45.4</a:t>
                      </a:r>
                      <a:endParaRPr lang="en-AU" dirty="0">
                        <a:solidFill>
                          <a:srgbClr val="00B050"/>
                        </a:solidFill>
                      </a:endParaRPr>
                    </a:p>
                  </a:txBody>
                  <a:tcPr/>
                </a:tc>
                <a:tc>
                  <a:txBody>
                    <a:bodyPr/>
                    <a:lstStyle/>
                    <a:p>
                      <a:r>
                        <a:rPr lang="en-US" dirty="0">
                          <a:solidFill>
                            <a:srgbClr val="00B050"/>
                          </a:solidFill>
                        </a:rPr>
                        <a:t>47.3</a:t>
                      </a:r>
                      <a:endParaRPr lang="en-AU" dirty="0">
                        <a:solidFill>
                          <a:srgbClr val="00B050"/>
                        </a:solidFill>
                      </a:endParaRPr>
                    </a:p>
                  </a:txBody>
                  <a:tcPr/>
                </a:tc>
                <a:tc>
                  <a:txBody>
                    <a:bodyPr/>
                    <a:lstStyle/>
                    <a:p>
                      <a:r>
                        <a:rPr lang="en-US" dirty="0">
                          <a:solidFill>
                            <a:srgbClr val="00B050"/>
                          </a:solidFill>
                        </a:rPr>
                        <a:t>43.7</a:t>
                      </a:r>
                      <a:endParaRPr lang="en-AU" dirty="0">
                        <a:solidFill>
                          <a:srgbClr val="00B050"/>
                        </a:solidFill>
                      </a:endParaRPr>
                    </a:p>
                  </a:txBody>
                  <a:tcPr/>
                </a:tc>
                <a:extLst>
                  <a:ext uri="{0D108BD9-81ED-4DB2-BD59-A6C34878D82A}">
                    <a16:rowId xmlns:a16="http://schemas.microsoft.com/office/drawing/2014/main" val="946239236"/>
                  </a:ext>
                </a:extLst>
              </a:tr>
              <a:tr h="468244">
                <a:tc>
                  <a:txBody>
                    <a:bodyPr/>
                    <a:lstStyle/>
                    <a:p>
                      <a:r>
                        <a:rPr lang="en-AU" dirty="0"/>
                        <a:t>Improvement (%) year on year</a:t>
                      </a:r>
                    </a:p>
                  </a:txBody>
                  <a:tcPr/>
                </a:tc>
                <a:tc>
                  <a:txBody>
                    <a:bodyPr/>
                    <a:lstStyle/>
                    <a:p>
                      <a:r>
                        <a:rPr lang="en-AU" dirty="0"/>
                        <a:t>Baseline</a:t>
                      </a:r>
                    </a:p>
                  </a:txBody>
                  <a:tcPr/>
                </a:tc>
                <a:tc>
                  <a:txBody>
                    <a:bodyPr/>
                    <a:lstStyle/>
                    <a:p>
                      <a:r>
                        <a:rPr lang="en-AU" dirty="0">
                          <a:solidFill>
                            <a:srgbClr val="00B050"/>
                          </a:solidFill>
                        </a:rPr>
                        <a:t>15.4</a:t>
                      </a:r>
                    </a:p>
                  </a:txBody>
                  <a:tcPr/>
                </a:tc>
                <a:tc>
                  <a:txBody>
                    <a:bodyPr/>
                    <a:lstStyle/>
                    <a:p>
                      <a:r>
                        <a:rPr lang="en-AU" dirty="0">
                          <a:solidFill>
                            <a:srgbClr val="00B050"/>
                          </a:solidFill>
                        </a:rPr>
                        <a:t>11.1</a:t>
                      </a:r>
                    </a:p>
                  </a:txBody>
                  <a:tcPr/>
                </a:tc>
                <a:tc>
                  <a:txBody>
                    <a:bodyPr/>
                    <a:lstStyle/>
                    <a:p>
                      <a:r>
                        <a:rPr lang="en-AU" dirty="0">
                          <a:solidFill>
                            <a:srgbClr val="00B050"/>
                          </a:solidFill>
                        </a:rPr>
                        <a:t>3.8</a:t>
                      </a:r>
                    </a:p>
                  </a:txBody>
                  <a:tcPr/>
                </a:tc>
                <a:tc>
                  <a:txBody>
                    <a:bodyPr/>
                    <a:lstStyle/>
                    <a:p>
                      <a:r>
                        <a:rPr lang="en-AU" dirty="0">
                          <a:solidFill>
                            <a:srgbClr val="00B050"/>
                          </a:solidFill>
                        </a:rPr>
                        <a:t>0.4</a:t>
                      </a:r>
                    </a:p>
                  </a:txBody>
                  <a:tcPr/>
                </a:tc>
                <a:tc>
                  <a:txBody>
                    <a:bodyPr/>
                    <a:lstStyle/>
                    <a:p>
                      <a:r>
                        <a:rPr lang="en-AU" dirty="0">
                          <a:solidFill>
                            <a:srgbClr val="00B050"/>
                          </a:solidFill>
                        </a:rPr>
                        <a:t>20.2</a:t>
                      </a:r>
                    </a:p>
                  </a:txBody>
                  <a:tcPr/>
                </a:tc>
                <a:tc>
                  <a:txBody>
                    <a:bodyPr/>
                    <a:lstStyle/>
                    <a:p>
                      <a:r>
                        <a:rPr lang="en-US" dirty="0">
                          <a:solidFill>
                            <a:srgbClr val="00B050"/>
                          </a:solidFill>
                        </a:rPr>
                        <a:t>5.0</a:t>
                      </a:r>
                      <a:endParaRPr lang="en-AU" dirty="0">
                        <a:solidFill>
                          <a:srgbClr val="00B050"/>
                        </a:solidFill>
                      </a:endParaRPr>
                    </a:p>
                  </a:txBody>
                  <a:tcPr/>
                </a:tc>
                <a:tc>
                  <a:txBody>
                    <a:bodyPr/>
                    <a:lstStyle/>
                    <a:p>
                      <a:r>
                        <a:rPr lang="en-US" dirty="0">
                          <a:solidFill>
                            <a:srgbClr val="00B050"/>
                          </a:solidFill>
                        </a:rPr>
                        <a:t>3.4</a:t>
                      </a:r>
                      <a:endParaRPr lang="en-AU" dirty="0">
                        <a:solidFill>
                          <a:srgbClr val="00B050"/>
                        </a:solidFill>
                      </a:endParaRPr>
                    </a:p>
                  </a:txBody>
                  <a:tcPr/>
                </a:tc>
                <a:tc>
                  <a:txBody>
                    <a:bodyPr/>
                    <a:lstStyle/>
                    <a:p>
                      <a:r>
                        <a:rPr lang="en-US" dirty="0">
                          <a:solidFill>
                            <a:srgbClr val="FF0000"/>
                          </a:solidFill>
                        </a:rPr>
                        <a:t>(6.8)</a:t>
                      </a:r>
                      <a:endParaRPr lang="en-AU" dirty="0">
                        <a:solidFill>
                          <a:srgbClr val="FF0000"/>
                        </a:solidFill>
                      </a:endParaRPr>
                    </a:p>
                  </a:txBody>
                  <a:tcPr/>
                </a:tc>
                <a:extLst>
                  <a:ext uri="{0D108BD9-81ED-4DB2-BD59-A6C34878D82A}">
                    <a16:rowId xmlns:a16="http://schemas.microsoft.com/office/drawing/2014/main" val="3431051045"/>
                  </a:ext>
                </a:extLst>
              </a:tr>
            </a:tbl>
          </a:graphicData>
        </a:graphic>
      </p:graphicFrame>
      <p:cxnSp>
        <p:nvCxnSpPr>
          <p:cNvPr id="13" name="Straight Connector 12">
            <a:extLst>
              <a:ext uri="{FF2B5EF4-FFF2-40B4-BE49-F238E27FC236}">
                <a16:creationId xmlns:a16="http://schemas.microsoft.com/office/drawing/2014/main" id="{78A25700-1641-4555-8397-38F3599EADD2}"/>
              </a:ext>
            </a:extLst>
          </p:cNvPr>
          <p:cNvCxnSpPr>
            <a:cxnSpLocks/>
          </p:cNvCxnSpPr>
          <p:nvPr/>
        </p:nvCxnSpPr>
        <p:spPr>
          <a:xfrm flipH="1">
            <a:off x="2563447" y="3352800"/>
            <a:ext cx="39076" cy="2695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0DDB85-A3E0-493B-8B2E-686D0EA2B099}"/>
              </a:ext>
            </a:extLst>
          </p:cNvPr>
          <p:cNvCxnSpPr>
            <a:cxnSpLocks/>
          </p:cNvCxnSpPr>
          <p:nvPr/>
        </p:nvCxnSpPr>
        <p:spPr>
          <a:xfrm flipH="1">
            <a:off x="2547815" y="6047845"/>
            <a:ext cx="8671567" cy="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C9DDD4-4279-4852-8CE0-0132CB368FA2}"/>
              </a:ext>
            </a:extLst>
          </p:cNvPr>
          <p:cNvSpPr txBox="1"/>
          <p:nvPr/>
        </p:nvSpPr>
        <p:spPr>
          <a:xfrm>
            <a:off x="1774093" y="3169918"/>
            <a:ext cx="828430" cy="3139321"/>
          </a:xfrm>
          <a:prstGeom prst="rect">
            <a:avLst/>
          </a:prstGeom>
          <a:noFill/>
        </p:spPr>
        <p:txBody>
          <a:bodyPr wrap="square" rtlCol="0">
            <a:spAutoFit/>
          </a:bodyPr>
          <a:lstStyle/>
          <a:p>
            <a:r>
              <a:rPr lang="en-AU" dirty="0">
                <a:solidFill>
                  <a:schemeClr val="bg1"/>
                </a:solidFill>
              </a:rPr>
              <a:t>9000</a:t>
            </a:r>
          </a:p>
          <a:p>
            <a:endParaRPr lang="en-AU" dirty="0">
              <a:solidFill>
                <a:schemeClr val="bg1"/>
              </a:solidFill>
            </a:endParaRPr>
          </a:p>
          <a:p>
            <a:r>
              <a:rPr lang="en-AU" dirty="0">
                <a:solidFill>
                  <a:schemeClr val="bg1"/>
                </a:solidFill>
              </a:rPr>
              <a:t>8000</a:t>
            </a:r>
          </a:p>
          <a:p>
            <a:endParaRPr lang="en-AU" dirty="0">
              <a:solidFill>
                <a:schemeClr val="bg1"/>
              </a:solidFill>
            </a:endParaRPr>
          </a:p>
          <a:p>
            <a:r>
              <a:rPr lang="en-AU" dirty="0">
                <a:solidFill>
                  <a:schemeClr val="bg1"/>
                </a:solidFill>
              </a:rPr>
              <a:t>7000</a:t>
            </a:r>
          </a:p>
          <a:p>
            <a:endParaRPr lang="en-AU" dirty="0">
              <a:solidFill>
                <a:schemeClr val="bg1"/>
              </a:solidFill>
            </a:endParaRPr>
          </a:p>
          <a:p>
            <a:r>
              <a:rPr lang="en-AU" dirty="0">
                <a:solidFill>
                  <a:schemeClr val="bg1"/>
                </a:solidFill>
              </a:rPr>
              <a:t>6000</a:t>
            </a:r>
          </a:p>
          <a:p>
            <a:endParaRPr lang="en-AU" dirty="0">
              <a:solidFill>
                <a:schemeClr val="bg1"/>
              </a:solidFill>
            </a:endParaRPr>
          </a:p>
          <a:p>
            <a:r>
              <a:rPr lang="en-AU" dirty="0">
                <a:solidFill>
                  <a:schemeClr val="bg1"/>
                </a:solidFill>
              </a:rPr>
              <a:t>5000</a:t>
            </a:r>
          </a:p>
          <a:p>
            <a:endParaRPr lang="en-AU" dirty="0">
              <a:solidFill>
                <a:schemeClr val="bg1"/>
              </a:solidFill>
            </a:endParaRPr>
          </a:p>
          <a:p>
            <a:r>
              <a:rPr lang="en-AU" dirty="0">
                <a:solidFill>
                  <a:schemeClr val="bg1"/>
                </a:solidFill>
              </a:rPr>
              <a:t>4000</a:t>
            </a:r>
          </a:p>
        </p:txBody>
      </p:sp>
      <p:sp>
        <p:nvSpPr>
          <p:cNvPr id="25" name="TextBox 24">
            <a:extLst>
              <a:ext uri="{FF2B5EF4-FFF2-40B4-BE49-F238E27FC236}">
                <a16:creationId xmlns:a16="http://schemas.microsoft.com/office/drawing/2014/main" id="{7C645812-E9B5-4477-A6C8-B18215CC823C}"/>
              </a:ext>
            </a:extLst>
          </p:cNvPr>
          <p:cNvSpPr txBox="1"/>
          <p:nvPr/>
        </p:nvSpPr>
        <p:spPr>
          <a:xfrm>
            <a:off x="2774373" y="6146861"/>
            <a:ext cx="10792357" cy="369332"/>
          </a:xfrm>
          <a:prstGeom prst="rect">
            <a:avLst/>
          </a:prstGeom>
          <a:noFill/>
        </p:spPr>
        <p:txBody>
          <a:bodyPr wrap="square" rtlCol="0">
            <a:spAutoFit/>
          </a:bodyPr>
          <a:lstStyle/>
          <a:p>
            <a:r>
              <a:rPr lang="en-AU" dirty="0">
                <a:solidFill>
                  <a:schemeClr val="bg1"/>
                </a:solidFill>
              </a:rPr>
              <a:t>    2016            2017           2018              2019            2020            2021            2022             2023          2024</a:t>
            </a:r>
          </a:p>
        </p:txBody>
      </p:sp>
      <p:sp>
        <p:nvSpPr>
          <p:cNvPr id="24" name="Rectangle 23">
            <a:extLst>
              <a:ext uri="{FF2B5EF4-FFF2-40B4-BE49-F238E27FC236}">
                <a16:creationId xmlns:a16="http://schemas.microsoft.com/office/drawing/2014/main" id="{966DFFAB-1B46-4B30-9414-649AED8D0BA0}"/>
              </a:ext>
            </a:extLst>
          </p:cNvPr>
          <p:cNvSpPr/>
          <p:nvPr/>
        </p:nvSpPr>
        <p:spPr>
          <a:xfrm>
            <a:off x="2930769" y="3428999"/>
            <a:ext cx="640862" cy="2618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416DCD0E-F318-4C3C-8E1C-1EE8EF719AB1}"/>
              </a:ext>
            </a:extLst>
          </p:cNvPr>
          <p:cNvSpPr/>
          <p:nvPr/>
        </p:nvSpPr>
        <p:spPr>
          <a:xfrm>
            <a:off x="3977253" y="4121573"/>
            <a:ext cx="640862" cy="1940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A305CFBF-3E96-4D65-B848-D2DF3306A799}"/>
              </a:ext>
            </a:extLst>
          </p:cNvPr>
          <p:cNvSpPr/>
          <p:nvPr/>
        </p:nvSpPr>
        <p:spPr>
          <a:xfrm>
            <a:off x="4990615" y="4558778"/>
            <a:ext cx="640862" cy="1475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C178447A-C3C5-411C-B222-324E3364E855}"/>
              </a:ext>
            </a:extLst>
          </p:cNvPr>
          <p:cNvSpPr/>
          <p:nvPr/>
        </p:nvSpPr>
        <p:spPr>
          <a:xfrm>
            <a:off x="6107725" y="4667507"/>
            <a:ext cx="640862" cy="1380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3C367326-9596-4AAA-A956-6CBCCF4E2633}"/>
              </a:ext>
            </a:extLst>
          </p:cNvPr>
          <p:cNvSpPr/>
          <p:nvPr/>
        </p:nvSpPr>
        <p:spPr>
          <a:xfrm>
            <a:off x="7130170" y="4753830"/>
            <a:ext cx="640862" cy="1294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6C8F7F28-0DFB-41FB-ACDC-21DB723F9680}"/>
              </a:ext>
            </a:extLst>
          </p:cNvPr>
          <p:cNvSpPr/>
          <p:nvPr/>
        </p:nvSpPr>
        <p:spPr>
          <a:xfrm>
            <a:off x="8154205" y="5327095"/>
            <a:ext cx="640862" cy="706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6" name="Straight Arrow Connector 35">
            <a:extLst>
              <a:ext uri="{FF2B5EF4-FFF2-40B4-BE49-F238E27FC236}">
                <a16:creationId xmlns:a16="http://schemas.microsoft.com/office/drawing/2014/main" id="{DCC07B37-4AC8-45A2-9EF2-6748AFB4B6A1}"/>
              </a:ext>
            </a:extLst>
          </p:cNvPr>
          <p:cNvCxnSpPr>
            <a:cxnSpLocks/>
          </p:cNvCxnSpPr>
          <p:nvPr/>
        </p:nvCxnSpPr>
        <p:spPr>
          <a:xfrm>
            <a:off x="3110522" y="3513925"/>
            <a:ext cx="8834913" cy="165422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2919334-4DF6-4F12-B24E-228CB0E0CDC6}"/>
              </a:ext>
            </a:extLst>
          </p:cNvPr>
          <p:cNvSpPr txBox="1"/>
          <p:nvPr/>
        </p:nvSpPr>
        <p:spPr>
          <a:xfrm rot="16200000">
            <a:off x="507381" y="4474577"/>
            <a:ext cx="2140644" cy="369332"/>
          </a:xfrm>
          <a:prstGeom prst="rect">
            <a:avLst/>
          </a:prstGeom>
          <a:noFill/>
        </p:spPr>
        <p:txBody>
          <a:bodyPr wrap="square" rtlCol="0">
            <a:spAutoFit/>
          </a:bodyPr>
          <a:lstStyle/>
          <a:p>
            <a:r>
              <a:rPr lang="en-AU" dirty="0"/>
              <a:t>Building use (KL)</a:t>
            </a:r>
          </a:p>
        </p:txBody>
      </p:sp>
      <p:sp>
        <p:nvSpPr>
          <p:cNvPr id="40" name="TextBox 39">
            <a:extLst>
              <a:ext uri="{FF2B5EF4-FFF2-40B4-BE49-F238E27FC236}">
                <a16:creationId xmlns:a16="http://schemas.microsoft.com/office/drawing/2014/main" id="{26F63466-ED91-4388-8C49-4D8EF020610E}"/>
              </a:ext>
            </a:extLst>
          </p:cNvPr>
          <p:cNvSpPr txBox="1"/>
          <p:nvPr/>
        </p:nvSpPr>
        <p:spPr>
          <a:xfrm>
            <a:off x="6224957" y="6392243"/>
            <a:ext cx="1047260" cy="369332"/>
          </a:xfrm>
          <a:prstGeom prst="rect">
            <a:avLst/>
          </a:prstGeom>
          <a:noFill/>
        </p:spPr>
        <p:txBody>
          <a:bodyPr wrap="square" rtlCol="0">
            <a:spAutoFit/>
          </a:bodyPr>
          <a:lstStyle/>
          <a:p>
            <a:r>
              <a:rPr lang="en-AU" dirty="0"/>
              <a:t>Year</a:t>
            </a:r>
          </a:p>
        </p:txBody>
      </p:sp>
      <p:sp>
        <p:nvSpPr>
          <p:cNvPr id="41" name="TextBox 40">
            <a:extLst>
              <a:ext uri="{FF2B5EF4-FFF2-40B4-BE49-F238E27FC236}">
                <a16:creationId xmlns:a16="http://schemas.microsoft.com/office/drawing/2014/main" id="{18C00969-F59C-4151-9F2C-26C96B27DCC4}"/>
              </a:ext>
            </a:extLst>
          </p:cNvPr>
          <p:cNvSpPr txBox="1"/>
          <p:nvPr/>
        </p:nvSpPr>
        <p:spPr>
          <a:xfrm>
            <a:off x="1147751" y="126783"/>
            <a:ext cx="10071631" cy="646331"/>
          </a:xfrm>
          <a:prstGeom prst="rect">
            <a:avLst/>
          </a:prstGeom>
          <a:noFill/>
        </p:spPr>
        <p:txBody>
          <a:bodyPr wrap="square" rtlCol="0">
            <a:spAutoFit/>
          </a:bodyPr>
          <a:lstStyle/>
          <a:p>
            <a:r>
              <a:rPr lang="en-AU" sz="3600" dirty="0">
                <a:solidFill>
                  <a:schemeClr val="bg1"/>
                </a:solidFill>
              </a:rPr>
              <a:t>Edgewater Towers – Water Consumption 2024</a:t>
            </a:r>
          </a:p>
        </p:txBody>
      </p:sp>
      <p:sp>
        <p:nvSpPr>
          <p:cNvPr id="42" name="TextBox 41">
            <a:extLst>
              <a:ext uri="{FF2B5EF4-FFF2-40B4-BE49-F238E27FC236}">
                <a16:creationId xmlns:a16="http://schemas.microsoft.com/office/drawing/2014/main" id="{F0C7A6E0-0DD3-4727-8248-D925D6DEB9A1}"/>
              </a:ext>
            </a:extLst>
          </p:cNvPr>
          <p:cNvSpPr txBox="1"/>
          <p:nvPr/>
        </p:nvSpPr>
        <p:spPr>
          <a:xfrm>
            <a:off x="1089281" y="2715286"/>
            <a:ext cx="6649610" cy="369332"/>
          </a:xfrm>
          <a:prstGeom prst="rect">
            <a:avLst/>
          </a:prstGeom>
          <a:noFill/>
        </p:spPr>
        <p:txBody>
          <a:bodyPr wrap="square" rtlCol="0">
            <a:spAutoFit/>
          </a:bodyPr>
          <a:lstStyle/>
          <a:p>
            <a:r>
              <a:rPr lang="en-AU" dirty="0">
                <a:solidFill>
                  <a:schemeClr val="bg1"/>
                </a:solidFill>
              </a:rPr>
              <a:t>*Southeast water billing unit 3A*101units = building total</a:t>
            </a:r>
          </a:p>
        </p:txBody>
      </p:sp>
      <p:sp>
        <p:nvSpPr>
          <p:cNvPr id="4" name="Rectangle 3">
            <a:extLst>
              <a:ext uri="{FF2B5EF4-FFF2-40B4-BE49-F238E27FC236}">
                <a16:creationId xmlns:a16="http://schemas.microsoft.com/office/drawing/2014/main" id="{E46230A9-2034-D61F-1C7A-966958E57D29}"/>
              </a:ext>
            </a:extLst>
          </p:cNvPr>
          <p:cNvSpPr/>
          <p:nvPr/>
        </p:nvSpPr>
        <p:spPr>
          <a:xfrm>
            <a:off x="9215866" y="5512531"/>
            <a:ext cx="640862" cy="519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969E1717-6B9F-754B-9B91-0AB112335BB6}"/>
              </a:ext>
            </a:extLst>
          </p:cNvPr>
          <p:cNvSpPr txBox="1"/>
          <p:nvPr/>
        </p:nvSpPr>
        <p:spPr>
          <a:xfrm>
            <a:off x="6065036" y="2943144"/>
            <a:ext cx="6188319" cy="1200329"/>
          </a:xfrm>
          <a:prstGeom prst="rect">
            <a:avLst/>
          </a:prstGeom>
          <a:noFill/>
        </p:spPr>
        <p:txBody>
          <a:bodyPr wrap="square" rtlCol="0">
            <a:spAutoFit/>
          </a:bodyPr>
          <a:lstStyle/>
          <a:p>
            <a:r>
              <a:rPr lang="en-US" sz="3600" b="1" dirty="0">
                <a:solidFill>
                  <a:srgbClr val="FF0000"/>
                </a:solidFill>
              </a:rPr>
              <a:t>6.8% </a:t>
            </a:r>
            <a:r>
              <a:rPr lang="en-US" sz="3600" b="1" dirty="0">
                <a:solidFill>
                  <a:srgbClr val="00B050"/>
                </a:solidFill>
              </a:rPr>
              <a:t>increase on 2023 use Downward trend from 2016</a:t>
            </a:r>
            <a:endParaRPr lang="en-AU" sz="3600" b="1" dirty="0">
              <a:solidFill>
                <a:srgbClr val="00B050"/>
              </a:solidFill>
            </a:endParaRPr>
          </a:p>
        </p:txBody>
      </p:sp>
      <p:sp>
        <p:nvSpPr>
          <p:cNvPr id="6" name="Rectangle 5">
            <a:extLst>
              <a:ext uri="{FF2B5EF4-FFF2-40B4-BE49-F238E27FC236}">
                <a16:creationId xmlns:a16="http://schemas.microsoft.com/office/drawing/2014/main" id="{DD8DF4FF-F947-E2BA-9C9B-7E1474E6291D}"/>
              </a:ext>
            </a:extLst>
          </p:cNvPr>
          <p:cNvSpPr/>
          <p:nvPr/>
        </p:nvSpPr>
        <p:spPr>
          <a:xfrm>
            <a:off x="10318356" y="5570959"/>
            <a:ext cx="640862" cy="483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7C8BEBC-7AE8-313E-80D7-10D8EE706435}"/>
              </a:ext>
            </a:extLst>
          </p:cNvPr>
          <p:cNvSpPr/>
          <p:nvPr/>
        </p:nvSpPr>
        <p:spPr>
          <a:xfrm>
            <a:off x="11304573" y="5372935"/>
            <a:ext cx="640862" cy="706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875651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0C493C-2DC1-2AE0-1375-ECC8713CB9C6}"/>
              </a:ext>
            </a:extLst>
          </p:cNvPr>
          <p:cNvSpPr/>
          <p:nvPr/>
        </p:nvSpPr>
        <p:spPr>
          <a:xfrm>
            <a:off x="2195112" y="3262662"/>
            <a:ext cx="345571" cy="460519"/>
          </a:xfrm>
          <a:prstGeom prst="rect">
            <a:avLst/>
          </a:prstGeom>
          <a:solidFill>
            <a:schemeClr val="tx2">
              <a:lumMod val="10000"/>
            </a:schemeClr>
          </a:solidFill>
          <a:ln>
            <a:solidFill>
              <a:schemeClr val="tx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F7E0CADE-B0C5-FAEC-C66A-67D76CDAF41F}"/>
              </a:ext>
            </a:extLst>
          </p:cNvPr>
          <p:cNvSpPr/>
          <p:nvPr/>
        </p:nvSpPr>
        <p:spPr>
          <a:xfrm>
            <a:off x="1061532" y="-12673"/>
            <a:ext cx="11121297" cy="6858000"/>
          </a:xfrm>
          <a:prstGeom prst="rect">
            <a:avLst/>
          </a:prstGeom>
          <a:solidFill>
            <a:schemeClr val="tx2">
              <a:lumMod val="1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7" name="Table 7">
            <a:extLst>
              <a:ext uri="{FF2B5EF4-FFF2-40B4-BE49-F238E27FC236}">
                <a16:creationId xmlns:a16="http://schemas.microsoft.com/office/drawing/2014/main" id="{60FD78D0-5037-4D5D-AB3E-576F4A27E948}"/>
              </a:ext>
            </a:extLst>
          </p:cNvPr>
          <p:cNvGraphicFramePr>
            <a:graphicFrameLocks noGrp="1"/>
          </p:cNvGraphicFramePr>
          <p:nvPr>
            <p:extLst>
              <p:ext uri="{D42A27DB-BD31-4B8C-83A1-F6EECF244321}">
                <p14:modId xmlns:p14="http://schemas.microsoft.com/office/powerpoint/2010/main" val="2609617698"/>
              </p:ext>
            </p:extLst>
          </p:nvPr>
        </p:nvGraphicFramePr>
        <p:xfrm>
          <a:off x="1238460" y="758971"/>
          <a:ext cx="10552095" cy="1547287"/>
        </p:xfrm>
        <a:graphic>
          <a:graphicData uri="http://schemas.openxmlformats.org/drawingml/2006/table">
            <a:tbl>
              <a:tblPr firstRow="1" bandRow="1">
                <a:tableStyleId>{5C22544A-7EE6-4342-B048-85BDC9FD1C3A}</a:tableStyleId>
              </a:tblPr>
              <a:tblGrid>
                <a:gridCol w="3512825">
                  <a:extLst>
                    <a:ext uri="{9D8B030D-6E8A-4147-A177-3AD203B41FA5}">
                      <a16:colId xmlns:a16="http://schemas.microsoft.com/office/drawing/2014/main" val="1568245009"/>
                    </a:ext>
                  </a:extLst>
                </a:gridCol>
                <a:gridCol w="1140896">
                  <a:extLst>
                    <a:ext uri="{9D8B030D-6E8A-4147-A177-3AD203B41FA5}">
                      <a16:colId xmlns:a16="http://schemas.microsoft.com/office/drawing/2014/main" val="1165813758"/>
                    </a:ext>
                  </a:extLst>
                </a:gridCol>
                <a:gridCol w="961428">
                  <a:extLst>
                    <a:ext uri="{9D8B030D-6E8A-4147-A177-3AD203B41FA5}">
                      <a16:colId xmlns:a16="http://schemas.microsoft.com/office/drawing/2014/main" val="3349807970"/>
                    </a:ext>
                  </a:extLst>
                </a:gridCol>
                <a:gridCol w="1025522">
                  <a:extLst>
                    <a:ext uri="{9D8B030D-6E8A-4147-A177-3AD203B41FA5}">
                      <a16:colId xmlns:a16="http://schemas.microsoft.com/office/drawing/2014/main" val="715907769"/>
                    </a:ext>
                  </a:extLst>
                </a:gridCol>
                <a:gridCol w="1025522">
                  <a:extLst>
                    <a:ext uri="{9D8B030D-6E8A-4147-A177-3AD203B41FA5}">
                      <a16:colId xmlns:a16="http://schemas.microsoft.com/office/drawing/2014/main" val="3517148756"/>
                    </a:ext>
                  </a:extLst>
                </a:gridCol>
                <a:gridCol w="1012704">
                  <a:extLst>
                    <a:ext uri="{9D8B030D-6E8A-4147-A177-3AD203B41FA5}">
                      <a16:colId xmlns:a16="http://schemas.microsoft.com/office/drawing/2014/main" val="1873363446"/>
                    </a:ext>
                  </a:extLst>
                </a:gridCol>
                <a:gridCol w="936599">
                  <a:extLst>
                    <a:ext uri="{9D8B030D-6E8A-4147-A177-3AD203B41FA5}">
                      <a16:colId xmlns:a16="http://schemas.microsoft.com/office/drawing/2014/main" val="1848724849"/>
                    </a:ext>
                  </a:extLst>
                </a:gridCol>
                <a:gridCol w="936599">
                  <a:extLst>
                    <a:ext uri="{9D8B030D-6E8A-4147-A177-3AD203B41FA5}">
                      <a16:colId xmlns:a16="http://schemas.microsoft.com/office/drawing/2014/main" val="3335032027"/>
                    </a:ext>
                  </a:extLst>
                </a:gridCol>
              </a:tblGrid>
              <a:tr h="325396">
                <a:tc>
                  <a:txBody>
                    <a:bodyPr/>
                    <a:lstStyle/>
                    <a:p>
                      <a:r>
                        <a:rPr lang="en-AU" dirty="0"/>
                        <a:t>Year</a:t>
                      </a:r>
                    </a:p>
                  </a:txBody>
                  <a:tcPr/>
                </a:tc>
                <a:tc>
                  <a:txBody>
                    <a:bodyPr/>
                    <a:lstStyle/>
                    <a:p>
                      <a:r>
                        <a:rPr lang="en-US" dirty="0"/>
                        <a:t>2018</a:t>
                      </a:r>
                      <a:endParaRPr lang="en-AU" dirty="0"/>
                    </a:p>
                  </a:txBody>
                  <a:tcPr/>
                </a:tc>
                <a:tc>
                  <a:txBody>
                    <a:bodyPr/>
                    <a:lstStyle/>
                    <a:p>
                      <a:r>
                        <a:rPr lang="en-AU" dirty="0"/>
                        <a:t>2019</a:t>
                      </a:r>
                    </a:p>
                  </a:txBody>
                  <a:tcPr/>
                </a:tc>
                <a:tc>
                  <a:txBody>
                    <a:bodyPr/>
                    <a:lstStyle/>
                    <a:p>
                      <a:r>
                        <a:rPr lang="en-AU" dirty="0"/>
                        <a:t>2020</a:t>
                      </a:r>
                    </a:p>
                  </a:txBody>
                  <a:tcPr/>
                </a:tc>
                <a:tc>
                  <a:txBody>
                    <a:bodyPr/>
                    <a:lstStyle/>
                    <a:p>
                      <a:r>
                        <a:rPr lang="en-AU" dirty="0"/>
                        <a:t>2021</a:t>
                      </a:r>
                    </a:p>
                  </a:txBody>
                  <a:tcPr/>
                </a:tc>
                <a:tc>
                  <a:txBody>
                    <a:bodyPr/>
                    <a:lstStyle/>
                    <a:p>
                      <a:r>
                        <a:rPr lang="en-US" dirty="0"/>
                        <a:t>2022</a:t>
                      </a:r>
                      <a:endParaRPr lang="en-AU" dirty="0"/>
                    </a:p>
                  </a:txBody>
                  <a:tcPr/>
                </a:tc>
                <a:tc>
                  <a:txBody>
                    <a:bodyPr/>
                    <a:lstStyle/>
                    <a:p>
                      <a:r>
                        <a:rPr lang="en-US" dirty="0"/>
                        <a:t>2023</a:t>
                      </a:r>
                      <a:endParaRPr lang="en-AU" dirty="0"/>
                    </a:p>
                  </a:txBody>
                  <a:tcPr/>
                </a:tc>
                <a:tc>
                  <a:txBody>
                    <a:bodyPr/>
                    <a:lstStyle/>
                    <a:p>
                      <a:r>
                        <a:rPr lang="en-US" dirty="0"/>
                        <a:t>2024</a:t>
                      </a:r>
                      <a:endParaRPr lang="en-AU" dirty="0"/>
                    </a:p>
                  </a:txBody>
                  <a:tcPr/>
                </a:tc>
                <a:extLst>
                  <a:ext uri="{0D108BD9-81ED-4DB2-BD59-A6C34878D82A}">
                    <a16:rowId xmlns:a16="http://schemas.microsoft.com/office/drawing/2014/main" val="1007333448"/>
                  </a:ext>
                </a:extLst>
              </a:tr>
              <a:tr h="325396">
                <a:tc>
                  <a:txBody>
                    <a:bodyPr/>
                    <a:lstStyle/>
                    <a:p>
                      <a:r>
                        <a:rPr lang="en-AU" dirty="0"/>
                        <a:t>Elec Use (kWh)*</a:t>
                      </a:r>
                    </a:p>
                  </a:txBody>
                  <a:tcPr/>
                </a:tc>
                <a:tc>
                  <a:txBody>
                    <a:bodyPr/>
                    <a:lstStyle/>
                    <a:p>
                      <a:r>
                        <a:rPr lang="en-US" dirty="0"/>
                        <a:t>78,736</a:t>
                      </a:r>
                      <a:endParaRPr lang="en-AU" dirty="0"/>
                    </a:p>
                  </a:txBody>
                  <a:tcPr/>
                </a:tc>
                <a:tc>
                  <a:txBody>
                    <a:bodyPr/>
                    <a:lstStyle/>
                    <a:p>
                      <a:r>
                        <a:rPr lang="en-US" dirty="0"/>
                        <a:t>7</a:t>
                      </a:r>
                      <a:r>
                        <a:rPr lang="en-AU" dirty="0"/>
                        <a:t>4,575</a:t>
                      </a:r>
                    </a:p>
                  </a:txBody>
                  <a:tcPr/>
                </a:tc>
                <a:tc>
                  <a:txBody>
                    <a:bodyPr/>
                    <a:lstStyle/>
                    <a:p>
                      <a:r>
                        <a:rPr lang="en-US" dirty="0"/>
                        <a:t>8</a:t>
                      </a:r>
                      <a:r>
                        <a:rPr lang="en-AU" dirty="0"/>
                        <a:t>5,887</a:t>
                      </a:r>
                    </a:p>
                  </a:txBody>
                  <a:tcPr/>
                </a:tc>
                <a:tc>
                  <a:txBody>
                    <a:bodyPr/>
                    <a:lstStyle/>
                    <a:p>
                      <a:r>
                        <a:rPr lang="en-US" dirty="0"/>
                        <a:t>8</a:t>
                      </a:r>
                      <a:r>
                        <a:rPr lang="en-AU" dirty="0"/>
                        <a:t>3,323</a:t>
                      </a:r>
                    </a:p>
                  </a:txBody>
                  <a:tcPr/>
                </a:tc>
                <a:tc>
                  <a:txBody>
                    <a:bodyPr/>
                    <a:lstStyle/>
                    <a:p>
                      <a:r>
                        <a:rPr lang="en-US" dirty="0"/>
                        <a:t>80,726</a:t>
                      </a:r>
                      <a:endParaRPr lang="en-AU" dirty="0"/>
                    </a:p>
                  </a:txBody>
                  <a:tcPr/>
                </a:tc>
                <a:tc>
                  <a:txBody>
                    <a:bodyPr/>
                    <a:lstStyle/>
                    <a:p>
                      <a:r>
                        <a:rPr lang="en-US" dirty="0"/>
                        <a:t>75,352</a:t>
                      </a:r>
                      <a:endParaRPr lang="en-AU" dirty="0"/>
                    </a:p>
                  </a:txBody>
                  <a:tcPr/>
                </a:tc>
                <a:tc>
                  <a:txBody>
                    <a:bodyPr/>
                    <a:lstStyle/>
                    <a:p>
                      <a:r>
                        <a:rPr lang="en-US" dirty="0"/>
                        <a:t>72,587</a:t>
                      </a:r>
                      <a:endParaRPr lang="en-AU" dirty="0"/>
                    </a:p>
                  </a:txBody>
                  <a:tcPr/>
                </a:tc>
                <a:extLst>
                  <a:ext uri="{0D108BD9-81ED-4DB2-BD59-A6C34878D82A}">
                    <a16:rowId xmlns:a16="http://schemas.microsoft.com/office/drawing/2014/main" val="1293231186"/>
                  </a:ext>
                </a:extLst>
              </a:tr>
              <a:tr h="325396">
                <a:tc>
                  <a:txBody>
                    <a:bodyPr/>
                    <a:lstStyle/>
                    <a:p>
                      <a:r>
                        <a:rPr lang="en-AU" dirty="0"/>
                        <a:t>Improvement (%) baseline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Baseline</a:t>
                      </a:r>
                    </a:p>
                  </a:txBody>
                  <a:tcPr/>
                </a:tc>
                <a:tc>
                  <a:txBody>
                    <a:bodyPr/>
                    <a:lstStyle/>
                    <a:p>
                      <a:r>
                        <a:rPr lang="en-US" dirty="0">
                          <a:solidFill>
                            <a:srgbClr val="00B050"/>
                          </a:solidFill>
                        </a:rPr>
                        <a:t>5%</a:t>
                      </a:r>
                      <a:endParaRPr lang="en-AU" dirty="0">
                        <a:solidFill>
                          <a:srgbClr val="00B050"/>
                        </a:solidFill>
                      </a:endParaRPr>
                    </a:p>
                  </a:txBody>
                  <a:tcPr/>
                </a:tc>
                <a:tc>
                  <a:txBody>
                    <a:bodyPr/>
                    <a:lstStyle/>
                    <a:p>
                      <a:r>
                        <a:rPr lang="en-AU" dirty="0">
                          <a:solidFill>
                            <a:srgbClr val="FF0000"/>
                          </a:solidFill>
                        </a:rPr>
                        <a:t>(9%)</a:t>
                      </a:r>
                    </a:p>
                  </a:txBody>
                  <a:tcPr/>
                </a:tc>
                <a:tc>
                  <a:txBody>
                    <a:bodyPr/>
                    <a:lstStyle/>
                    <a:p>
                      <a:r>
                        <a:rPr lang="en-US" dirty="0">
                          <a:solidFill>
                            <a:srgbClr val="FF0000"/>
                          </a:solidFill>
                        </a:rPr>
                        <a:t>(</a:t>
                      </a:r>
                      <a:r>
                        <a:rPr lang="en-AU" dirty="0">
                          <a:solidFill>
                            <a:srgbClr val="FF0000"/>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r>
                        <a:rPr lang="en-AU" dirty="0">
                          <a:solidFill>
                            <a:srgbClr val="FF000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4%</a:t>
                      </a:r>
                      <a:endParaRPr lang="en-AU" dirty="0">
                        <a:solidFill>
                          <a:srgbClr val="00B05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8%</a:t>
                      </a:r>
                      <a:endParaRPr lang="en-AU" dirty="0">
                        <a:solidFill>
                          <a:srgbClr val="00B050"/>
                        </a:solidFill>
                      </a:endParaRPr>
                    </a:p>
                  </a:txBody>
                  <a:tcPr/>
                </a:tc>
                <a:extLst>
                  <a:ext uri="{0D108BD9-81ED-4DB2-BD59-A6C34878D82A}">
                    <a16:rowId xmlns:a16="http://schemas.microsoft.com/office/drawing/2014/main" val="946239236"/>
                  </a:ext>
                </a:extLst>
              </a:tr>
              <a:tr h="450007">
                <a:tc>
                  <a:txBody>
                    <a:bodyPr/>
                    <a:lstStyle/>
                    <a:p>
                      <a:r>
                        <a:rPr lang="en-AU" dirty="0"/>
                        <a:t>Improvement (%) year on 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Baseline</a:t>
                      </a:r>
                    </a:p>
                  </a:txBody>
                  <a:tcPr/>
                </a:tc>
                <a:tc>
                  <a:txBody>
                    <a:bodyPr/>
                    <a:lstStyle/>
                    <a:p>
                      <a:r>
                        <a:rPr lang="en-US" dirty="0">
                          <a:solidFill>
                            <a:srgbClr val="00B050"/>
                          </a:solidFill>
                        </a:rPr>
                        <a:t>5%</a:t>
                      </a:r>
                    </a:p>
                  </a:txBody>
                  <a:tcPr/>
                </a:tc>
                <a:tc>
                  <a:txBody>
                    <a:bodyPr/>
                    <a:lstStyle/>
                    <a:p>
                      <a:r>
                        <a:rPr lang="en-AU" dirty="0">
                          <a:solidFill>
                            <a:srgbClr val="FF0000"/>
                          </a:solidFill>
                        </a:rPr>
                        <a:t>(15%)</a:t>
                      </a:r>
                    </a:p>
                  </a:txBody>
                  <a:tcPr/>
                </a:tc>
                <a:tc>
                  <a:txBody>
                    <a:bodyPr/>
                    <a:lstStyle/>
                    <a:p>
                      <a:r>
                        <a:rPr lang="en-US" dirty="0">
                          <a:solidFill>
                            <a:srgbClr val="00B050"/>
                          </a:solidFill>
                        </a:rPr>
                        <a:t>3%</a:t>
                      </a:r>
                    </a:p>
                  </a:txBody>
                  <a:tcPr/>
                </a:tc>
                <a:tc>
                  <a:txBody>
                    <a:bodyPr/>
                    <a:lstStyle/>
                    <a:p>
                      <a:r>
                        <a:rPr lang="en-US" dirty="0">
                          <a:solidFill>
                            <a:srgbClr val="00B050"/>
                          </a:solidFill>
                        </a:rPr>
                        <a:t>3%</a:t>
                      </a:r>
                    </a:p>
                  </a:txBody>
                  <a:tcPr/>
                </a:tc>
                <a:tc>
                  <a:txBody>
                    <a:bodyPr/>
                    <a:lstStyle/>
                    <a:p>
                      <a:r>
                        <a:rPr lang="en-US" dirty="0">
                          <a:solidFill>
                            <a:srgbClr val="00B050"/>
                          </a:solidFill>
                        </a:rPr>
                        <a:t>6%</a:t>
                      </a:r>
                    </a:p>
                  </a:txBody>
                  <a:tcPr/>
                </a:tc>
                <a:tc>
                  <a:txBody>
                    <a:bodyPr/>
                    <a:lstStyle/>
                    <a:p>
                      <a:r>
                        <a:rPr lang="en-US" dirty="0">
                          <a:solidFill>
                            <a:srgbClr val="00B050"/>
                          </a:solidFill>
                        </a:rPr>
                        <a:t>3%</a:t>
                      </a:r>
                    </a:p>
                  </a:txBody>
                  <a:tcPr/>
                </a:tc>
                <a:extLst>
                  <a:ext uri="{0D108BD9-81ED-4DB2-BD59-A6C34878D82A}">
                    <a16:rowId xmlns:a16="http://schemas.microsoft.com/office/drawing/2014/main" val="3431051045"/>
                  </a:ext>
                </a:extLst>
              </a:tr>
            </a:tbl>
          </a:graphicData>
        </a:graphic>
      </p:graphicFrame>
      <p:cxnSp>
        <p:nvCxnSpPr>
          <p:cNvPr id="13" name="Straight Connector 12">
            <a:extLst>
              <a:ext uri="{FF2B5EF4-FFF2-40B4-BE49-F238E27FC236}">
                <a16:creationId xmlns:a16="http://schemas.microsoft.com/office/drawing/2014/main" id="{78A25700-1641-4555-8397-38F3599EADD2}"/>
              </a:ext>
            </a:extLst>
          </p:cNvPr>
          <p:cNvCxnSpPr>
            <a:cxnSpLocks/>
          </p:cNvCxnSpPr>
          <p:nvPr/>
        </p:nvCxnSpPr>
        <p:spPr>
          <a:xfrm flipH="1">
            <a:off x="2547815" y="3352800"/>
            <a:ext cx="54708" cy="2235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0DDB85-A3E0-493B-8B2E-686D0EA2B099}"/>
              </a:ext>
            </a:extLst>
          </p:cNvPr>
          <p:cNvCxnSpPr>
            <a:cxnSpLocks/>
          </p:cNvCxnSpPr>
          <p:nvPr/>
        </p:nvCxnSpPr>
        <p:spPr>
          <a:xfrm flipH="1">
            <a:off x="2547815" y="5553398"/>
            <a:ext cx="9015828" cy="65925"/>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C9DDD4-4279-4852-8CE0-0132CB368FA2}"/>
              </a:ext>
            </a:extLst>
          </p:cNvPr>
          <p:cNvSpPr txBox="1"/>
          <p:nvPr/>
        </p:nvSpPr>
        <p:spPr>
          <a:xfrm>
            <a:off x="1633360" y="3178344"/>
            <a:ext cx="1047260" cy="2585323"/>
          </a:xfrm>
          <a:prstGeom prst="rect">
            <a:avLst/>
          </a:prstGeom>
          <a:noFill/>
        </p:spPr>
        <p:txBody>
          <a:bodyPr wrap="square" rtlCol="0">
            <a:spAutoFit/>
          </a:bodyPr>
          <a:lstStyle/>
          <a:p>
            <a:r>
              <a:rPr lang="en-AU" dirty="0">
                <a:solidFill>
                  <a:schemeClr val="bg1"/>
                </a:solidFill>
              </a:rPr>
              <a:t>90,000</a:t>
            </a:r>
          </a:p>
          <a:p>
            <a:endParaRPr lang="en-AU" dirty="0">
              <a:solidFill>
                <a:schemeClr val="bg1"/>
              </a:solidFill>
            </a:endParaRPr>
          </a:p>
          <a:p>
            <a:r>
              <a:rPr lang="en-AU" dirty="0">
                <a:solidFill>
                  <a:schemeClr val="bg1"/>
                </a:solidFill>
              </a:rPr>
              <a:t>85,000</a:t>
            </a:r>
          </a:p>
          <a:p>
            <a:endParaRPr lang="en-AU" dirty="0">
              <a:solidFill>
                <a:schemeClr val="bg1"/>
              </a:solidFill>
            </a:endParaRPr>
          </a:p>
          <a:p>
            <a:r>
              <a:rPr lang="en-AU" dirty="0">
                <a:solidFill>
                  <a:schemeClr val="bg1"/>
                </a:solidFill>
              </a:rPr>
              <a:t>80,000</a:t>
            </a:r>
          </a:p>
          <a:p>
            <a:endParaRPr lang="en-AU" dirty="0">
              <a:solidFill>
                <a:schemeClr val="bg1"/>
              </a:solidFill>
            </a:endParaRPr>
          </a:p>
          <a:p>
            <a:r>
              <a:rPr lang="en-AU" dirty="0">
                <a:solidFill>
                  <a:schemeClr val="bg1"/>
                </a:solidFill>
              </a:rPr>
              <a:t>75,000</a:t>
            </a:r>
          </a:p>
          <a:p>
            <a:endParaRPr lang="en-AU" dirty="0">
              <a:solidFill>
                <a:schemeClr val="bg1"/>
              </a:solidFill>
            </a:endParaRPr>
          </a:p>
          <a:p>
            <a:r>
              <a:rPr lang="en-AU" dirty="0">
                <a:solidFill>
                  <a:schemeClr val="bg1"/>
                </a:solidFill>
              </a:rPr>
              <a:t>70,000</a:t>
            </a:r>
          </a:p>
        </p:txBody>
      </p:sp>
      <p:sp>
        <p:nvSpPr>
          <p:cNvPr id="24" name="Rectangle 23">
            <a:extLst>
              <a:ext uri="{FF2B5EF4-FFF2-40B4-BE49-F238E27FC236}">
                <a16:creationId xmlns:a16="http://schemas.microsoft.com/office/drawing/2014/main" id="{966DFFAB-1B46-4B30-9414-649AED8D0BA0}"/>
              </a:ext>
            </a:extLst>
          </p:cNvPr>
          <p:cNvSpPr/>
          <p:nvPr/>
        </p:nvSpPr>
        <p:spPr>
          <a:xfrm>
            <a:off x="4264869" y="5045164"/>
            <a:ext cx="640862" cy="543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TextBox 24">
            <a:extLst>
              <a:ext uri="{FF2B5EF4-FFF2-40B4-BE49-F238E27FC236}">
                <a16:creationId xmlns:a16="http://schemas.microsoft.com/office/drawing/2014/main" id="{7C645812-E9B5-4477-A6C8-B18215CC823C}"/>
              </a:ext>
            </a:extLst>
          </p:cNvPr>
          <p:cNvSpPr txBox="1"/>
          <p:nvPr/>
        </p:nvSpPr>
        <p:spPr>
          <a:xfrm>
            <a:off x="2520618" y="5732736"/>
            <a:ext cx="9043025" cy="369332"/>
          </a:xfrm>
          <a:prstGeom prst="rect">
            <a:avLst/>
          </a:prstGeom>
          <a:noFill/>
        </p:spPr>
        <p:txBody>
          <a:bodyPr wrap="square" rtlCol="0">
            <a:spAutoFit/>
          </a:bodyPr>
          <a:lstStyle/>
          <a:p>
            <a:r>
              <a:rPr lang="en-AU" dirty="0">
                <a:solidFill>
                  <a:schemeClr val="bg1"/>
                </a:solidFill>
              </a:rPr>
              <a:t>       2018                  2019                 2020                  2021                 2022                2023                 2024</a:t>
            </a:r>
          </a:p>
        </p:txBody>
      </p:sp>
      <p:sp>
        <p:nvSpPr>
          <p:cNvPr id="26" name="Rectangle 25">
            <a:extLst>
              <a:ext uri="{FF2B5EF4-FFF2-40B4-BE49-F238E27FC236}">
                <a16:creationId xmlns:a16="http://schemas.microsoft.com/office/drawing/2014/main" id="{416DCD0E-F318-4C3C-8E1C-1EE8EF719AB1}"/>
              </a:ext>
            </a:extLst>
          </p:cNvPr>
          <p:cNvSpPr/>
          <p:nvPr/>
        </p:nvSpPr>
        <p:spPr>
          <a:xfrm>
            <a:off x="5511501" y="3774828"/>
            <a:ext cx="640862" cy="181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A305CFBF-3E96-4D65-B848-D2DF3306A799}"/>
              </a:ext>
            </a:extLst>
          </p:cNvPr>
          <p:cNvSpPr/>
          <p:nvPr/>
        </p:nvSpPr>
        <p:spPr>
          <a:xfrm>
            <a:off x="6766547" y="4102088"/>
            <a:ext cx="640862" cy="1484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02919334-4DF6-4F12-B24E-228CB0E0CDC6}"/>
              </a:ext>
            </a:extLst>
          </p:cNvPr>
          <p:cNvSpPr txBox="1"/>
          <p:nvPr/>
        </p:nvSpPr>
        <p:spPr>
          <a:xfrm rot="16200000">
            <a:off x="327634" y="4248256"/>
            <a:ext cx="2340520" cy="369332"/>
          </a:xfrm>
          <a:prstGeom prst="rect">
            <a:avLst/>
          </a:prstGeom>
          <a:noFill/>
        </p:spPr>
        <p:txBody>
          <a:bodyPr wrap="square" rtlCol="0">
            <a:spAutoFit/>
          </a:bodyPr>
          <a:lstStyle/>
          <a:p>
            <a:r>
              <a:rPr lang="en-AU" dirty="0"/>
              <a:t>Building use (kWh)</a:t>
            </a:r>
          </a:p>
        </p:txBody>
      </p:sp>
      <p:sp>
        <p:nvSpPr>
          <p:cNvPr id="41" name="TextBox 40">
            <a:extLst>
              <a:ext uri="{FF2B5EF4-FFF2-40B4-BE49-F238E27FC236}">
                <a16:creationId xmlns:a16="http://schemas.microsoft.com/office/drawing/2014/main" id="{18C00969-F59C-4151-9F2C-26C96B27DCC4}"/>
              </a:ext>
            </a:extLst>
          </p:cNvPr>
          <p:cNvSpPr txBox="1"/>
          <p:nvPr/>
        </p:nvSpPr>
        <p:spPr>
          <a:xfrm>
            <a:off x="1061532" y="70481"/>
            <a:ext cx="10654375" cy="646331"/>
          </a:xfrm>
          <a:prstGeom prst="rect">
            <a:avLst/>
          </a:prstGeom>
          <a:noFill/>
        </p:spPr>
        <p:txBody>
          <a:bodyPr wrap="square" rtlCol="0">
            <a:spAutoFit/>
          </a:bodyPr>
          <a:lstStyle/>
          <a:p>
            <a:r>
              <a:rPr lang="en-AU" sz="3600" dirty="0">
                <a:solidFill>
                  <a:schemeClr val="bg1"/>
                </a:solidFill>
              </a:rPr>
              <a:t>Edgewater Towers – Electricity Consumption 2024</a:t>
            </a:r>
          </a:p>
        </p:txBody>
      </p:sp>
      <p:sp>
        <p:nvSpPr>
          <p:cNvPr id="42" name="TextBox 41">
            <a:extLst>
              <a:ext uri="{FF2B5EF4-FFF2-40B4-BE49-F238E27FC236}">
                <a16:creationId xmlns:a16="http://schemas.microsoft.com/office/drawing/2014/main" id="{F0C7A6E0-0DD3-4727-8248-D925D6DEB9A1}"/>
              </a:ext>
            </a:extLst>
          </p:cNvPr>
          <p:cNvSpPr txBox="1"/>
          <p:nvPr/>
        </p:nvSpPr>
        <p:spPr>
          <a:xfrm>
            <a:off x="1238460" y="6196586"/>
            <a:ext cx="10325183" cy="369332"/>
          </a:xfrm>
          <a:prstGeom prst="rect">
            <a:avLst/>
          </a:prstGeom>
          <a:noFill/>
        </p:spPr>
        <p:txBody>
          <a:bodyPr wrap="square" rtlCol="0">
            <a:spAutoFit/>
          </a:bodyPr>
          <a:lstStyle/>
          <a:p>
            <a:r>
              <a:rPr lang="en-AU" dirty="0">
                <a:solidFill>
                  <a:schemeClr val="bg1"/>
                </a:solidFill>
              </a:rPr>
              <a:t>*Common areas energy (lighting, WC ventilation fans, lifts, laundries, BBQs &amp; cleaner’s water heater)</a:t>
            </a:r>
          </a:p>
        </p:txBody>
      </p:sp>
      <p:cxnSp>
        <p:nvCxnSpPr>
          <p:cNvPr id="21" name="Straight Arrow Connector 20">
            <a:extLst>
              <a:ext uri="{FF2B5EF4-FFF2-40B4-BE49-F238E27FC236}">
                <a16:creationId xmlns:a16="http://schemas.microsoft.com/office/drawing/2014/main" id="{051E77B8-A29F-4227-C188-94DD1C4D238E}"/>
              </a:ext>
            </a:extLst>
          </p:cNvPr>
          <p:cNvCxnSpPr>
            <a:cxnSpLocks/>
          </p:cNvCxnSpPr>
          <p:nvPr/>
        </p:nvCxnSpPr>
        <p:spPr>
          <a:xfrm>
            <a:off x="3554698" y="4369499"/>
            <a:ext cx="1091548" cy="33306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B5F150E-C1E3-44CA-68FC-4124C5CB5A66}"/>
              </a:ext>
            </a:extLst>
          </p:cNvPr>
          <p:cNvSpPr/>
          <p:nvPr/>
        </p:nvSpPr>
        <p:spPr>
          <a:xfrm>
            <a:off x="2899510" y="4802971"/>
            <a:ext cx="640862" cy="821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07BA97D2-EEBA-E2BE-DD03-5A073D13B730}"/>
              </a:ext>
            </a:extLst>
          </p:cNvPr>
          <p:cNvSpPr/>
          <p:nvPr/>
        </p:nvSpPr>
        <p:spPr>
          <a:xfrm>
            <a:off x="8021593" y="4470400"/>
            <a:ext cx="640862" cy="1100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2" name="Straight Arrow Connector 21">
            <a:extLst>
              <a:ext uri="{FF2B5EF4-FFF2-40B4-BE49-F238E27FC236}">
                <a16:creationId xmlns:a16="http://schemas.microsoft.com/office/drawing/2014/main" id="{C915E4B7-1C99-03C4-90DD-690E3EF52CFF}"/>
              </a:ext>
            </a:extLst>
          </p:cNvPr>
          <p:cNvCxnSpPr>
            <a:cxnSpLocks/>
          </p:cNvCxnSpPr>
          <p:nvPr/>
        </p:nvCxnSpPr>
        <p:spPr>
          <a:xfrm>
            <a:off x="6332982" y="3563485"/>
            <a:ext cx="4545791" cy="139606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8901A3-9AA3-DE35-6CFB-0FD103802F24}"/>
              </a:ext>
            </a:extLst>
          </p:cNvPr>
          <p:cNvSpPr txBox="1"/>
          <p:nvPr/>
        </p:nvSpPr>
        <p:spPr>
          <a:xfrm>
            <a:off x="2128013" y="2381806"/>
            <a:ext cx="9277068" cy="830997"/>
          </a:xfrm>
          <a:prstGeom prst="rect">
            <a:avLst/>
          </a:prstGeom>
          <a:noFill/>
        </p:spPr>
        <p:txBody>
          <a:bodyPr wrap="square" rtlCol="0">
            <a:spAutoFit/>
          </a:bodyPr>
          <a:lstStyle/>
          <a:p>
            <a:r>
              <a:rPr lang="en-US" sz="2400" dirty="0">
                <a:solidFill>
                  <a:schemeClr val="bg1"/>
                </a:solidFill>
              </a:rPr>
              <a:t>Based on 0.96 emission factor 2023-24 is approx. 69.7 </a:t>
            </a:r>
            <a:r>
              <a:rPr lang="en-US" sz="2400" dirty="0" err="1">
                <a:solidFill>
                  <a:schemeClr val="bg1"/>
                </a:solidFill>
              </a:rPr>
              <a:t>tonnes</a:t>
            </a:r>
            <a:r>
              <a:rPr lang="en-US" sz="2400" dirty="0">
                <a:solidFill>
                  <a:schemeClr val="bg1"/>
                </a:solidFill>
              </a:rPr>
              <a:t> carbon dioxide equivalent. </a:t>
            </a:r>
            <a:r>
              <a:rPr lang="en-US" sz="2400" b="1" dirty="0">
                <a:solidFill>
                  <a:srgbClr val="00B050"/>
                </a:solidFill>
              </a:rPr>
              <a:t>Reduction of 2.6 </a:t>
            </a:r>
            <a:r>
              <a:rPr lang="en-US" sz="2400" b="1" dirty="0" err="1">
                <a:solidFill>
                  <a:srgbClr val="00B050"/>
                </a:solidFill>
              </a:rPr>
              <a:t>tonnes</a:t>
            </a:r>
            <a:r>
              <a:rPr lang="en-US" sz="2400" b="1" dirty="0">
                <a:solidFill>
                  <a:srgbClr val="00B050"/>
                </a:solidFill>
              </a:rPr>
              <a:t> on 2023-24</a:t>
            </a:r>
            <a:r>
              <a:rPr lang="en-US" sz="2400" dirty="0">
                <a:solidFill>
                  <a:srgbClr val="00B050"/>
                </a:solidFill>
              </a:rPr>
              <a:t>.</a:t>
            </a:r>
          </a:p>
        </p:txBody>
      </p:sp>
      <p:sp>
        <p:nvSpPr>
          <p:cNvPr id="6" name="Rectangle 5">
            <a:extLst>
              <a:ext uri="{FF2B5EF4-FFF2-40B4-BE49-F238E27FC236}">
                <a16:creationId xmlns:a16="http://schemas.microsoft.com/office/drawing/2014/main" id="{031F6A38-2731-2CE8-E7F6-F92E13DBA74D}"/>
              </a:ext>
            </a:extLst>
          </p:cNvPr>
          <p:cNvSpPr/>
          <p:nvPr/>
        </p:nvSpPr>
        <p:spPr>
          <a:xfrm>
            <a:off x="9280376" y="4976135"/>
            <a:ext cx="640862" cy="577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7AD606B4-80A7-8763-1630-E0CC4A74F253}"/>
              </a:ext>
            </a:extLst>
          </p:cNvPr>
          <p:cNvSpPr/>
          <p:nvPr/>
        </p:nvSpPr>
        <p:spPr>
          <a:xfrm>
            <a:off x="10480436" y="5188418"/>
            <a:ext cx="640862" cy="382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43055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1137200" y="307182"/>
            <a:ext cx="3927169" cy="810706"/>
          </a:xfrm>
        </p:spPr>
        <p:txBody>
          <a:bodyPr>
            <a:normAutofit/>
          </a:bodyPr>
          <a:lstStyle/>
          <a:p>
            <a:pPr algn="ctr"/>
            <a:r>
              <a:rPr lang="en-US" sz="3600" dirty="0"/>
              <a:t>Little Library “Nook”</a:t>
            </a:r>
          </a:p>
        </p:txBody>
      </p:sp>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1035601" y="1362075"/>
            <a:ext cx="3619526" cy="5007769"/>
          </a:xfrm>
        </p:spPr>
        <p:txBody>
          <a:bodyPr>
            <a:normAutofit/>
          </a:bodyPr>
          <a:lstStyle/>
          <a:p>
            <a:pPr algn="ctr">
              <a:spcAft>
                <a:spcPts val="2500"/>
              </a:spcAft>
            </a:pPr>
            <a:r>
              <a:rPr lang="en-US" sz="2800" dirty="0"/>
              <a:t>Recycle books, magazines and CDs.</a:t>
            </a:r>
          </a:p>
          <a:p>
            <a:pPr algn="ctr">
              <a:spcAft>
                <a:spcPts val="2500"/>
              </a:spcAft>
            </a:pPr>
            <a:r>
              <a:rPr lang="en-US" sz="2800" dirty="0"/>
              <a:t> Fabricated from left-over remnants of profiled Edgewater timber</a:t>
            </a:r>
          </a:p>
          <a:p>
            <a:pPr algn="ctr">
              <a:spcAft>
                <a:spcPts val="2500"/>
              </a:spcAft>
            </a:pPr>
            <a:r>
              <a:rPr lang="en-US" sz="2800" dirty="0">
                <a:solidFill>
                  <a:schemeClr val="accent5">
                    <a:lumMod val="75000"/>
                  </a:schemeClr>
                </a:solidFill>
              </a:rPr>
              <a:t>Well used since installed 24 July 2024</a:t>
            </a:r>
            <a:endParaRPr lang="en-US" sz="2800" i="1" dirty="0">
              <a:solidFill>
                <a:schemeClr val="accent5">
                  <a:lumMod val="75000"/>
                </a:schemeClr>
              </a:solidFill>
            </a:endParaRPr>
          </a:p>
          <a:p>
            <a:pPr algn="ctr"/>
            <a:endParaRPr lang="en-US" sz="2800" i="1" dirty="0">
              <a:solidFill>
                <a:schemeClr val="accent2">
                  <a:lumMod val="40000"/>
                  <a:lumOff val="60000"/>
                </a:schemeClr>
              </a:solidFill>
            </a:endParaRPr>
          </a:p>
          <a:p>
            <a:pPr algn="ctr"/>
            <a:endParaRPr lang="en-US" sz="2800" dirty="0">
              <a:solidFill>
                <a:schemeClr val="accent2">
                  <a:lumMod val="40000"/>
                  <a:lumOff val="60000"/>
                </a:schemeClr>
              </a:solidFill>
            </a:endParaRPr>
          </a:p>
        </p:txBody>
      </p:sp>
      <p:pic>
        <p:nvPicPr>
          <p:cNvPr id="5" name="Picture 4" descr="A whiteboard with a book shelf and a green door&#10;&#10;AI-generated content may be incorrect.">
            <a:extLst>
              <a:ext uri="{FF2B5EF4-FFF2-40B4-BE49-F238E27FC236}">
                <a16:creationId xmlns:a16="http://schemas.microsoft.com/office/drawing/2014/main" id="{C7400F19-67FF-ED3D-9B07-AEE8F39D43EF}"/>
              </a:ext>
            </a:extLst>
          </p:cNvPr>
          <p:cNvPicPr>
            <a:picLocks noChangeAspect="1"/>
          </p:cNvPicPr>
          <p:nvPr/>
        </p:nvPicPr>
        <p:blipFill>
          <a:blip r:embed="rId2"/>
          <a:srcRect b="50000"/>
          <a:stretch>
            <a:fillRect/>
          </a:stretch>
        </p:blipFill>
        <p:spPr>
          <a:xfrm>
            <a:off x="5309756" y="-1"/>
            <a:ext cx="5989952" cy="6082301"/>
          </a:xfrm>
          <a:prstGeom prst="rect">
            <a:avLst/>
          </a:prstGeom>
        </p:spPr>
      </p:pic>
      <p:sp>
        <p:nvSpPr>
          <p:cNvPr id="6" name="TextBox 5">
            <a:extLst>
              <a:ext uri="{FF2B5EF4-FFF2-40B4-BE49-F238E27FC236}">
                <a16:creationId xmlns:a16="http://schemas.microsoft.com/office/drawing/2014/main" id="{F5217491-F9DA-44BB-5A93-6BF42D962597}"/>
              </a:ext>
            </a:extLst>
          </p:cNvPr>
          <p:cNvSpPr txBox="1"/>
          <p:nvPr/>
        </p:nvSpPr>
        <p:spPr>
          <a:xfrm>
            <a:off x="5170563" y="6123393"/>
            <a:ext cx="6264574" cy="646331"/>
          </a:xfrm>
          <a:prstGeom prst="rect">
            <a:avLst/>
          </a:prstGeom>
          <a:noFill/>
        </p:spPr>
        <p:txBody>
          <a:bodyPr wrap="square" rtlCol="0">
            <a:spAutoFit/>
          </a:bodyPr>
          <a:lstStyle/>
          <a:p>
            <a:r>
              <a:rPr lang="en-US" dirty="0"/>
              <a:t>Let there be light: Lessons from Melbourne’s first apartment high rise.   Image 9 of 12 from Age On Line 20</a:t>
            </a:r>
            <a:r>
              <a:rPr lang="en-US" baseline="30000" dirty="0"/>
              <a:t>th</a:t>
            </a:r>
            <a:r>
              <a:rPr lang="en-US" dirty="0"/>
              <a:t> July 2025. </a:t>
            </a:r>
            <a:endParaRPr lang="en-AU" dirty="0"/>
          </a:p>
        </p:txBody>
      </p:sp>
    </p:spTree>
    <p:extLst>
      <p:ext uri="{BB962C8B-B14F-4D97-AF65-F5344CB8AC3E}">
        <p14:creationId xmlns:p14="http://schemas.microsoft.com/office/powerpoint/2010/main" val="3103440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1137200" y="307182"/>
            <a:ext cx="3497483" cy="1150144"/>
          </a:xfrm>
        </p:spPr>
        <p:txBody>
          <a:bodyPr>
            <a:normAutofit/>
          </a:bodyPr>
          <a:lstStyle/>
          <a:p>
            <a:pPr algn="ctr"/>
            <a:r>
              <a:rPr lang="en-US" sz="3600" dirty="0"/>
              <a:t>Nature Strip</a:t>
            </a:r>
          </a:p>
        </p:txBody>
      </p:sp>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1137200" y="1628775"/>
            <a:ext cx="4372349" cy="5007769"/>
          </a:xfrm>
        </p:spPr>
        <p:txBody>
          <a:bodyPr>
            <a:normAutofit/>
          </a:bodyPr>
          <a:lstStyle/>
          <a:p>
            <a:pPr algn="ctr">
              <a:spcAft>
                <a:spcPts val="2500"/>
              </a:spcAft>
            </a:pPr>
            <a:endParaRPr lang="en-US" sz="2800" dirty="0"/>
          </a:p>
          <a:p>
            <a:pPr algn="ctr">
              <a:spcAft>
                <a:spcPts val="2500"/>
              </a:spcAft>
            </a:pPr>
            <a:r>
              <a:rPr lang="en-US" sz="2800" dirty="0"/>
              <a:t>New City Port Phillip Nature Strip Guidelines August 22</a:t>
            </a:r>
          </a:p>
          <a:p>
            <a:pPr algn="ctr">
              <a:spcAft>
                <a:spcPts val="2500"/>
              </a:spcAft>
            </a:pPr>
            <a:r>
              <a:rPr lang="en-US" sz="2800" dirty="0">
                <a:solidFill>
                  <a:schemeClr val="accent5">
                    <a:lumMod val="75000"/>
                  </a:schemeClr>
                </a:solidFill>
              </a:rPr>
              <a:t> Aim: elimination of grass     (no mowing maintenance)</a:t>
            </a:r>
          </a:p>
          <a:p>
            <a:pPr algn="ctr">
              <a:spcAft>
                <a:spcPts val="2500"/>
              </a:spcAft>
            </a:pPr>
            <a:r>
              <a:rPr lang="en-US" sz="2800" i="1" dirty="0">
                <a:solidFill>
                  <a:schemeClr val="accent5">
                    <a:lumMod val="75000"/>
                  </a:schemeClr>
                </a:solidFill>
              </a:rPr>
              <a:t>Indigenous plantings proposed</a:t>
            </a:r>
          </a:p>
        </p:txBody>
      </p:sp>
      <p:pic>
        <p:nvPicPr>
          <p:cNvPr id="9" name="Picture 8">
            <a:extLst>
              <a:ext uri="{FF2B5EF4-FFF2-40B4-BE49-F238E27FC236}">
                <a16:creationId xmlns:a16="http://schemas.microsoft.com/office/drawing/2014/main" id="{40CBCAE3-4DAD-DD1B-7A01-9593974F24EF}"/>
              </a:ext>
            </a:extLst>
          </p:cNvPr>
          <p:cNvPicPr>
            <a:picLocks noChangeAspect="1"/>
          </p:cNvPicPr>
          <p:nvPr/>
        </p:nvPicPr>
        <p:blipFill>
          <a:blip r:embed="rId2"/>
          <a:stretch>
            <a:fillRect/>
          </a:stretch>
        </p:blipFill>
        <p:spPr>
          <a:xfrm>
            <a:off x="6517576" y="0"/>
            <a:ext cx="4863408" cy="6858000"/>
          </a:xfrm>
          <a:prstGeom prst="rect">
            <a:avLst/>
          </a:prstGeom>
        </p:spPr>
      </p:pic>
      <p:sp>
        <p:nvSpPr>
          <p:cNvPr id="3" name="TextBox 2">
            <a:extLst>
              <a:ext uri="{FF2B5EF4-FFF2-40B4-BE49-F238E27FC236}">
                <a16:creationId xmlns:a16="http://schemas.microsoft.com/office/drawing/2014/main" id="{27AC60EA-529D-9803-DBE3-63802D674E31}"/>
              </a:ext>
            </a:extLst>
          </p:cNvPr>
          <p:cNvSpPr txBox="1"/>
          <p:nvPr/>
        </p:nvSpPr>
        <p:spPr>
          <a:xfrm rot="2866156">
            <a:off x="3601521" y="2975601"/>
            <a:ext cx="6318166" cy="584775"/>
          </a:xfrm>
          <a:prstGeom prst="rect">
            <a:avLst/>
          </a:prstGeom>
          <a:noFill/>
        </p:spPr>
        <p:txBody>
          <a:bodyPr wrap="square" rtlCol="0">
            <a:spAutoFit/>
          </a:bodyPr>
          <a:lstStyle/>
          <a:p>
            <a:r>
              <a:rPr lang="en-US" sz="3200" b="1" dirty="0">
                <a:solidFill>
                  <a:srgbClr val="FF0000"/>
                </a:solidFill>
              </a:rPr>
              <a:t>2023 AGM Presentation Slide</a:t>
            </a:r>
            <a:endParaRPr lang="en-AU" sz="3200" b="1" dirty="0">
              <a:solidFill>
                <a:srgbClr val="FF0000"/>
              </a:solidFill>
            </a:endParaRPr>
          </a:p>
        </p:txBody>
      </p:sp>
    </p:spTree>
    <p:extLst>
      <p:ext uri="{BB962C8B-B14F-4D97-AF65-F5344CB8AC3E}">
        <p14:creationId xmlns:p14="http://schemas.microsoft.com/office/powerpoint/2010/main" val="1833979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CB9F1C9-EE22-9CCA-0723-F732FF43D5B4}"/>
              </a:ext>
            </a:extLst>
          </p:cNvPr>
          <p:cNvSpPr txBox="1"/>
          <p:nvPr/>
        </p:nvSpPr>
        <p:spPr>
          <a:xfrm>
            <a:off x="648183" y="103855"/>
            <a:ext cx="11169570" cy="646331"/>
          </a:xfrm>
          <a:prstGeom prst="rect">
            <a:avLst/>
          </a:prstGeom>
          <a:noFill/>
        </p:spPr>
        <p:txBody>
          <a:bodyPr wrap="square" rtlCol="0">
            <a:spAutoFit/>
          </a:bodyPr>
          <a:lstStyle/>
          <a:p>
            <a:r>
              <a:rPr lang="en-AU" sz="3600" dirty="0"/>
              <a:t>Edgewater Towers – Marine Parade Nature Strip Plan</a:t>
            </a:r>
          </a:p>
        </p:txBody>
      </p:sp>
      <p:pic>
        <p:nvPicPr>
          <p:cNvPr id="12" name="Picture 11">
            <a:extLst>
              <a:ext uri="{FF2B5EF4-FFF2-40B4-BE49-F238E27FC236}">
                <a16:creationId xmlns:a16="http://schemas.microsoft.com/office/drawing/2014/main" id="{FA0CD3F5-BE11-CA28-00F1-ACE6481158B6}"/>
              </a:ext>
            </a:extLst>
          </p:cNvPr>
          <p:cNvPicPr>
            <a:picLocks noChangeAspect="1"/>
          </p:cNvPicPr>
          <p:nvPr/>
        </p:nvPicPr>
        <p:blipFill rotWithShape="1">
          <a:blip r:embed="rId2"/>
          <a:srcRect l="19998"/>
          <a:stretch/>
        </p:blipFill>
        <p:spPr>
          <a:xfrm rot="16200000">
            <a:off x="3983033" y="-3213434"/>
            <a:ext cx="4225936" cy="12228510"/>
          </a:xfrm>
          <a:prstGeom prst="rect">
            <a:avLst/>
          </a:prstGeom>
        </p:spPr>
      </p:pic>
      <p:sp>
        <p:nvSpPr>
          <p:cNvPr id="14" name="TextBox 13">
            <a:extLst>
              <a:ext uri="{FF2B5EF4-FFF2-40B4-BE49-F238E27FC236}">
                <a16:creationId xmlns:a16="http://schemas.microsoft.com/office/drawing/2014/main" id="{105EDD8F-4288-091E-6E7B-243747CD41CD}"/>
              </a:ext>
            </a:extLst>
          </p:cNvPr>
          <p:cNvSpPr txBox="1"/>
          <p:nvPr/>
        </p:nvSpPr>
        <p:spPr>
          <a:xfrm>
            <a:off x="264223" y="5199685"/>
            <a:ext cx="12002476" cy="1477328"/>
          </a:xfrm>
          <a:prstGeom prst="rect">
            <a:avLst/>
          </a:prstGeom>
          <a:noFill/>
        </p:spPr>
        <p:txBody>
          <a:bodyPr wrap="square" rtlCol="0">
            <a:spAutoFit/>
          </a:bodyPr>
          <a:lstStyle/>
          <a:p>
            <a:r>
              <a:rPr lang="en-US" dirty="0"/>
              <a:t>LEGEND:</a:t>
            </a:r>
          </a:p>
          <a:p>
            <a:endParaRPr lang="en-US" dirty="0"/>
          </a:p>
          <a:p>
            <a:r>
              <a:rPr lang="en-US" dirty="0"/>
              <a:t>             GROUND COVER	               NEW INDIGENOUS PLANTS TO 0.5m H	 	    EXTG. STREET TREE</a:t>
            </a:r>
          </a:p>
          <a:p>
            <a:r>
              <a:rPr lang="en-US" dirty="0"/>
              <a:t>             (NOT GRASS)</a:t>
            </a:r>
          </a:p>
          <a:p>
            <a:r>
              <a:rPr lang="en-US" dirty="0"/>
              <a:t>           </a:t>
            </a:r>
            <a:endParaRPr lang="en-AU" dirty="0"/>
          </a:p>
        </p:txBody>
      </p:sp>
      <p:sp>
        <p:nvSpPr>
          <p:cNvPr id="15" name="Rectangle 14">
            <a:extLst>
              <a:ext uri="{FF2B5EF4-FFF2-40B4-BE49-F238E27FC236}">
                <a16:creationId xmlns:a16="http://schemas.microsoft.com/office/drawing/2014/main" id="{91824A0B-71CE-ACF9-1C94-8012BF6593FB}"/>
              </a:ext>
            </a:extLst>
          </p:cNvPr>
          <p:cNvSpPr/>
          <p:nvPr/>
        </p:nvSpPr>
        <p:spPr>
          <a:xfrm>
            <a:off x="264223" y="5765432"/>
            <a:ext cx="611557" cy="6094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55B7E9D-365F-559A-7551-D00431C29E17}"/>
              </a:ext>
            </a:extLst>
          </p:cNvPr>
          <p:cNvSpPr/>
          <p:nvPr/>
        </p:nvSpPr>
        <p:spPr>
          <a:xfrm>
            <a:off x="3109532" y="5765432"/>
            <a:ext cx="611557" cy="60943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Cloud 16">
            <a:extLst>
              <a:ext uri="{FF2B5EF4-FFF2-40B4-BE49-F238E27FC236}">
                <a16:creationId xmlns:a16="http://schemas.microsoft.com/office/drawing/2014/main" id="{5AA7068E-5596-23D9-B1B7-FC257D5D60C7}"/>
              </a:ext>
            </a:extLst>
          </p:cNvPr>
          <p:cNvSpPr/>
          <p:nvPr/>
        </p:nvSpPr>
        <p:spPr>
          <a:xfrm>
            <a:off x="7956043" y="5581760"/>
            <a:ext cx="700356" cy="793103"/>
          </a:xfrm>
          <a:prstGeom prst="cloud">
            <a:avLst/>
          </a:prstGeom>
          <a:solidFill>
            <a:schemeClr val="tx2">
              <a:lumMod val="25000"/>
              <a:lumOff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1D82D02D-6460-40F9-EFEA-8B5BEED2D42F}"/>
              </a:ext>
            </a:extLst>
          </p:cNvPr>
          <p:cNvSpPr/>
          <p:nvPr/>
        </p:nvSpPr>
        <p:spPr>
          <a:xfrm>
            <a:off x="-36510" y="2691513"/>
            <a:ext cx="12228510" cy="1117314"/>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A4317DD6-E944-E9CC-F592-A512B106B717}"/>
              </a:ext>
            </a:extLst>
          </p:cNvPr>
          <p:cNvSpPr/>
          <p:nvPr/>
        </p:nvSpPr>
        <p:spPr>
          <a:xfrm>
            <a:off x="-18255" y="3864362"/>
            <a:ext cx="12192000" cy="762857"/>
          </a:xfrm>
          <a:prstGeom prst="rect">
            <a:avLst/>
          </a:prstGeom>
          <a:solidFill>
            <a:schemeClr val="bg1">
              <a:lumMod val="75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AB5D0ABF-A517-8BA8-17D5-6F9E18ABF030}"/>
              </a:ext>
            </a:extLst>
          </p:cNvPr>
          <p:cNvSpPr txBox="1"/>
          <p:nvPr/>
        </p:nvSpPr>
        <p:spPr>
          <a:xfrm>
            <a:off x="4315908" y="4014957"/>
            <a:ext cx="3834120" cy="461665"/>
          </a:xfrm>
          <a:prstGeom prst="rect">
            <a:avLst/>
          </a:prstGeom>
          <a:noFill/>
        </p:spPr>
        <p:txBody>
          <a:bodyPr wrap="square" rtlCol="0">
            <a:spAutoFit/>
          </a:bodyPr>
          <a:lstStyle/>
          <a:p>
            <a:r>
              <a:rPr lang="en-US" sz="2400" b="1" dirty="0"/>
              <a:t>EXISTING SIDEWALK</a:t>
            </a:r>
            <a:endParaRPr lang="en-AU" sz="2400" b="1" dirty="0"/>
          </a:p>
        </p:txBody>
      </p:sp>
      <p:sp>
        <p:nvSpPr>
          <p:cNvPr id="26" name="Rectangle 25">
            <a:extLst>
              <a:ext uri="{FF2B5EF4-FFF2-40B4-BE49-F238E27FC236}">
                <a16:creationId xmlns:a16="http://schemas.microsoft.com/office/drawing/2014/main" id="{66020A2C-0282-617C-5568-50BED4601843}"/>
              </a:ext>
            </a:extLst>
          </p:cNvPr>
          <p:cNvSpPr/>
          <p:nvPr/>
        </p:nvSpPr>
        <p:spPr>
          <a:xfrm>
            <a:off x="11059195" y="3023180"/>
            <a:ext cx="1151060"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344948-D501-40E6-B73F-8954DE4BED76}"/>
              </a:ext>
            </a:extLst>
          </p:cNvPr>
          <p:cNvSpPr/>
          <p:nvPr/>
        </p:nvSpPr>
        <p:spPr>
          <a:xfrm>
            <a:off x="8334093" y="3005276"/>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A7575F4C-43FB-3215-EFBE-0CDC30C4A914}"/>
              </a:ext>
            </a:extLst>
          </p:cNvPr>
          <p:cNvSpPr/>
          <p:nvPr/>
        </p:nvSpPr>
        <p:spPr>
          <a:xfrm>
            <a:off x="5641020" y="2995412"/>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C5CD15A8-B650-78C8-1ED5-F7562811CD59}"/>
              </a:ext>
            </a:extLst>
          </p:cNvPr>
          <p:cNvSpPr/>
          <p:nvPr/>
        </p:nvSpPr>
        <p:spPr>
          <a:xfrm>
            <a:off x="3000430" y="3005276"/>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9A5DB193-E650-400A-8BC6-7DA7CC31ACCA}"/>
              </a:ext>
            </a:extLst>
          </p:cNvPr>
          <p:cNvSpPr/>
          <p:nvPr/>
        </p:nvSpPr>
        <p:spPr>
          <a:xfrm>
            <a:off x="370111" y="3025893"/>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Cloud 30">
            <a:extLst>
              <a:ext uri="{FF2B5EF4-FFF2-40B4-BE49-F238E27FC236}">
                <a16:creationId xmlns:a16="http://schemas.microsoft.com/office/drawing/2014/main" id="{D6708D1C-7754-7E01-9A20-E1CFF0DD743E}"/>
              </a:ext>
            </a:extLst>
          </p:cNvPr>
          <p:cNvSpPr/>
          <p:nvPr/>
        </p:nvSpPr>
        <p:spPr>
          <a:xfrm>
            <a:off x="3342044" y="2796509"/>
            <a:ext cx="700356" cy="793103"/>
          </a:xfrm>
          <a:prstGeom prst="cloud">
            <a:avLst/>
          </a:prstGeom>
          <a:solidFill>
            <a:schemeClr val="tx2">
              <a:lumMod val="25000"/>
              <a:lumOff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F30BF482-3CAE-EE40-81FE-C79819CB424A}"/>
              </a:ext>
            </a:extLst>
          </p:cNvPr>
          <p:cNvSpPr txBox="1"/>
          <p:nvPr/>
        </p:nvSpPr>
        <p:spPr>
          <a:xfrm>
            <a:off x="3906676" y="1982051"/>
            <a:ext cx="3103254" cy="461665"/>
          </a:xfrm>
          <a:prstGeom prst="rect">
            <a:avLst/>
          </a:prstGeom>
          <a:noFill/>
        </p:spPr>
        <p:txBody>
          <a:bodyPr wrap="square" rtlCol="0">
            <a:spAutoFit/>
          </a:bodyPr>
          <a:lstStyle/>
          <a:p>
            <a:r>
              <a:rPr lang="en-US" sz="2400" b="1" dirty="0">
                <a:solidFill>
                  <a:schemeClr val="bg1"/>
                </a:solidFill>
              </a:rPr>
              <a:t>EXISTING</a:t>
            </a:r>
            <a:r>
              <a:rPr lang="en-US" b="1" dirty="0">
                <a:solidFill>
                  <a:schemeClr val="bg1"/>
                </a:solidFill>
              </a:rPr>
              <a:t> </a:t>
            </a:r>
            <a:r>
              <a:rPr lang="en-US" sz="2400" b="1" dirty="0">
                <a:solidFill>
                  <a:schemeClr val="bg1"/>
                </a:solidFill>
              </a:rPr>
              <a:t>PARKING</a:t>
            </a:r>
            <a:endParaRPr lang="en-AU" sz="2400" b="1" dirty="0">
              <a:solidFill>
                <a:schemeClr val="bg1"/>
              </a:solidFill>
            </a:endParaRPr>
          </a:p>
        </p:txBody>
      </p:sp>
      <p:cxnSp>
        <p:nvCxnSpPr>
          <p:cNvPr id="38" name="Straight Connector 37">
            <a:extLst>
              <a:ext uri="{FF2B5EF4-FFF2-40B4-BE49-F238E27FC236}">
                <a16:creationId xmlns:a16="http://schemas.microsoft.com/office/drawing/2014/main" id="{FCD0A5AC-5FDB-FA75-CB89-363BF321E38A}"/>
              </a:ext>
            </a:extLst>
          </p:cNvPr>
          <p:cNvCxnSpPr>
            <a:cxnSpLocks/>
          </p:cNvCxnSpPr>
          <p:nvPr/>
        </p:nvCxnSpPr>
        <p:spPr>
          <a:xfrm flipV="1">
            <a:off x="-36510" y="1699246"/>
            <a:ext cx="12192000" cy="10666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39" name="Straight Connector 38">
            <a:extLst>
              <a:ext uri="{FF2B5EF4-FFF2-40B4-BE49-F238E27FC236}">
                <a16:creationId xmlns:a16="http://schemas.microsoft.com/office/drawing/2014/main" id="{2ED61F51-6437-2FA2-0649-7EB7E846D483}"/>
              </a:ext>
            </a:extLst>
          </p:cNvPr>
          <p:cNvCxnSpPr>
            <a:cxnSpLocks/>
          </p:cNvCxnSpPr>
          <p:nvPr/>
        </p:nvCxnSpPr>
        <p:spPr>
          <a:xfrm flipV="1">
            <a:off x="-36510" y="2614549"/>
            <a:ext cx="12192000" cy="10666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0" name="Straight Connector 39">
            <a:extLst>
              <a:ext uri="{FF2B5EF4-FFF2-40B4-BE49-F238E27FC236}">
                <a16:creationId xmlns:a16="http://schemas.microsoft.com/office/drawing/2014/main" id="{66BC4C36-EB76-B553-CECD-49E2BAE82CDB}"/>
              </a:ext>
            </a:extLst>
          </p:cNvPr>
          <p:cNvCxnSpPr>
            <a:cxnSpLocks/>
          </p:cNvCxnSpPr>
          <p:nvPr/>
        </p:nvCxnSpPr>
        <p:spPr>
          <a:xfrm>
            <a:off x="1232899" y="1825398"/>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1" name="Straight Connector 40">
            <a:extLst>
              <a:ext uri="{FF2B5EF4-FFF2-40B4-BE49-F238E27FC236}">
                <a16:creationId xmlns:a16="http://schemas.microsoft.com/office/drawing/2014/main" id="{37D775E9-C08B-22F8-BAE4-0AD7CEAA9F6A}"/>
              </a:ext>
            </a:extLst>
          </p:cNvPr>
          <p:cNvCxnSpPr>
            <a:cxnSpLocks/>
          </p:cNvCxnSpPr>
          <p:nvPr/>
        </p:nvCxnSpPr>
        <p:spPr>
          <a:xfrm>
            <a:off x="3759448" y="1825397"/>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2" name="Straight Connector 41">
            <a:extLst>
              <a:ext uri="{FF2B5EF4-FFF2-40B4-BE49-F238E27FC236}">
                <a16:creationId xmlns:a16="http://schemas.microsoft.com/office/drawing/2014/main" id="{52DE579C-D62C-9E1D-1BB0-86C7D801F440}"/>
              </a:ext>
            </a:extLst>
          </p:cNvPr>
          <p:cNvCxnSpPr>
            <a:cxnSpLocks/>
          </p:cNvCxnSpPr>
          <p:nvPr/>
        </p:nvCxnSpPr>
        <p:spPr>
          <a:xfrm>
            <a:off x="6871699" y="1758119"/>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3" name="Straight Connector 42">
            <a:extLst>
              <a:ext uri="{FF2B5EF4-FFF2-40B4-BE49-F238E27FC236}">
                <a16:creationId xmlns:a16="http://schemas.microsoft.com/office/drawing/2014/main" id="{7196D0A7-C443-5D21-C7E1-9297BFA64CEF}"/>
              </a:ext>
            </a:extLst>
          </p:cNvPr>
          <p:cNvCxnSpPr>
            <a:cxnSpLocks/>
          </p:cNvCxnSpPr>
          <p:nvPr/>
        </p:nvCxnSpPr>
        <p:spPr>
          <a:xfrm>
            <a:off x="11817753" y="1721830"/>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4" name="Straight Connector 43">
            <a:extLst>
              <a:ext uri="{FF2B5EF4-FFF2-40B4-BE49-F238E27FC236}">
                <a16:creationId xmlns:a16="http://schemas.microsoft.com/office/drawing/2014/main" id="{934D69D5-268E-42C0-33D0-D6CB56B8B051}"/>
              </a:ext>
            </a:extLst>
          </p:cNvPr>
          <p:cNvCxnSpPr>
            <a:cxnSpLocks/>
          </p:cNvCxnSpPr>
          <p:nvPr/>
        </p:nvCxnSpPr>
        <p:spPr>
          <a:xfrm>
            <a:off x="9375830" y="1748558"/>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sp>
        <p:nvSpPr>
          <p:cNvPr id="2" name="TextBox 1">
            <a:extLst>
              <a:ext uri="{FF2B5EF4-FFF2-40B4-BE49-F238E27FC236}">
                <a16:creationId xmlns:a16="http://schemas.microsoft.com/office/drawing/2014/main" id="{7C043BAE-C282-2DB8-19D1-9C5989B5AE42}"/>
              </a:ext>
            </a:extLst>
          </p:cNvPr>
          <p:cNvSpPr txBox="1"/>
          <p:nvPr/>
        </p:nvSpPr>
        <p:spPr>
          <a:xfrm rot="2866156">
            <a:off x="3601521" y="2975601"/>
            <a:ext cx="6318166" cy="584775"/>
          </a:xfrm>
          <a:prstGeom prst="rect">
            <a:avLst/>
          </a:prstGeom>
          <a:noFill/>
        </p:spPr>
        <p:txBody>
          <a:bodyPr wrap="square" rtlCol="0">
            <a:spAutoFit/>
          </a:bodyPr>
          <a:lstStyle/>
          <a:p>
            <a:r>
              <a:rPr lang="en-US" sz="3200" b="1" dirty="0">
                <a:solidFill>
                  <a:srgbClr val="FF0000"/>
                </a:solidFill>
              </a:rPr>
              <a:t>2023 AGM Presentation Slide</a:t>
            </a:r>
            <a:endParaRPr lang="en-AU" sz="3200" b="1" dirty="0">
              <a:solidFill>
                <a:srgbClr val="FF0000"/>
              </a:solidFill>
            </a:endParaRPr>
          </a:p>
        </p:txBody>
      </p:sp>
    </p:spTree>
    <p:extLst>
      <p:ext uri="{BB962C8B-B14F-4D97-AF65-F5344CB8AC3E}">
        <p14:creationId xmlns:p14="http://schemas.microsoft.com/office/powerpoint/2010/main" val="4049214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CB9F1C9-EE22-9CCA-0723-F732FF43D5B4}"/>
              </a:ext>
            </a:extLst>
          </p:cNvPr>
          <p:cNvSpPr txBox="1"/>
          <p:nvPr/>
        </p:nvSpPr>
        <p:spPr>
          <a:xfrm>
            <a:off x="648183" y="103855"/>
            <a:ext cx="11169570" cy="646331"/>
          </a:xfrm>
          <a:prstGeom prst="rect">
            <a:avLst/>
          </a:prstGeom>
          <a:noFill/>
        </p:spPr>
        <p:txBody>
          <a:bodyPr wrap="square" rtlCol="0">
            <a:spAutoFit/>
          </a:bodyPr>
          <a:lstStyle/>
          <a:p>
            <a:r>
              <a:rPr lang="en-AU" sz="3600" dirty="0"/>
              <a:t>Edgewater Towers – Marine Parade Nature Strip Plan</a:t>
            </a:r>
          </a:p>
        </p:txBody>
      </p:sp>
      <p:pic>
        <p:nvPicPr>
          <p:cNvPr id="12" name="Picture 11">
            <a:extLst>
              <a:ext uri="{FF2B5EF4-FFF2-40B4-BE49-F238E27FC236}">
                <a16:creationId xmlns:a16="http://schemas.microsoft.com/office/drawing/2014/main" id="{FA0CD3F5-BE11-CA28-00F1-ACE6481158B6}"/>
              </a:ext>
            </a:extLst>
          </p:cNvPr>
          <p:cNvPicPr>
            <a:picLocks noChangeAspect="1"/>
          </p:cNvPicPr>
          <p:nvPr/>
        </p:nvPicPr>
        <p:blipFill rotWithShape="1">
          <a:blip r:embed="rId2"/>
          <a:srcRect l="19998"/>
          <a:stretch/>
        </p:blipFill>
        <p:spPr>
          <a:xfrm rot="16200000">
            <a:off x="3983033" y="-3213434"/>
            <a:ext cx="4225936" cy="12228510"/>
          </a:xfrm>
          <a:prstGeom prst="rect">
            <a:avLst/>
          </a:prstGeom>
        </p:spPr>
      </p:pic>
      <p:sp>
        <p:nvSpPr>
          <p:cNvPr id="14" name="TextBox 13">
            <a:extLst>
              <a:ext uri="{FF2B5EF4-FFF2-40B4-BE49-F238E27FC236}">
                <a16:creationId xmlns:a16="http://schemas.microsoft.com/office/drawing/2014/main" id="{105EDD8F-4288-091E-6E7B-243747CD41CD}"/>
              </a:ext>
            </a:extLst>
          </p:cNvPr>
          <p:cNvSpPr txBox="1"/>
          <p:nvPr/>
        </p:nvSpPr>
        <p:spPr>
          <a:xfrm>
            <a:off x="264223" y="5199685"/>
            <a:ext cx="12002476" cy="1477328"/>
          </a:xfrm>
          <a:prstGeom prst="rect">
            <a:avLst/>
          </a:prstGeom>
          <a:noFill/>
        </p:spPr>
        <p:txBody>
          <a:bodyPr wrap="square" rtlCol="0">
            <a:spAutoFit/>
          </a:bodyPr>
          <a:lstStyle/>
          <a:p>
            <a:r>
              <a:rPr lang="en-US" dirty="0"/>
              <a:t>LEGEND:</a:t>
            </a:r>
          </a:p>
          <a:p>
            <a:endParaRPr lang="en-US" dirty="0"/>
          </a:p>
          <a:p>
            <a:r>
              <a:rPr lang="en-US" dirty="0"/>
              <a:t>             GROUND COVER	               NEW INDIGENOUS PLANTS TO 0.5m H	 	    EXTG. STREET TREE</a:t>
            </a:r>
          </a:p>
          <a:p>
            <a:r>
              <a:rPr lang="en-US" dirty="0"/>
              <a:t>             (NOT GRASS)</a:t>
            </a:r>
          </a:p>
          <a:p>
            <a:r>
              <a:rPr lang="en-US" dirty="0"/>
              <a:t>           </a:t>
            </a:r>
            <a:endParaRPr lang="en-AU" dirty="0"/>
          </a:p>
        </p:txBody>
      </p:sp>
      <p:sp>
        <p:nvSpPr>
          <p:cNvPr id="15" name="Rectangle 14">
            <a:extLst>
              <a:ext uri="{FF2B5EF4-FFF2-40B4-BE49-F238E27FC236}">
                <a16:creationId xmlns:a16="http://schemas.microsoft.com/office/drawing/2014/main" id="{91824A0B-71CE-ACF9-1C94-8012BF6593FB}"/>
              </a:ext>
            </a:extLst>
          </p:cNvPr>
          <p:cNvSpPr/>
          <p:nvPr/>
        </p:nvSpPr>
        <p:spPr>
          <a:xfrm>
            <a:off x="264223" y="5765432"/>
            <a:ext cx="611557" cy="6094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55B7E9D-365F-559A-7551-D00431C29E17}"/>
              </a:ext>
            </a:extLst>
          </p:cNvPr>
          <p:cNvSpPr/>
          <p:nvPr/>
        </p:nvSpPr>
        <p:spPr>
          <a:xfrm>
            <a:off x="3109532" y="5765432"/>
            <a:ext cx="611557" cy="60943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Cloud 16">
            <a:extLst>
              <a:ext uri="{FF2B5EF4-FFF2-40B4-BE49-F238E27FC236}">
                <a16:creationId xmlns:a16="http://schemas.microsoft.com/office/drawing/2014/main" id="{5AA7068E-5596-23D9-B1B7-FC257D5D60C7}"/>
              </a:ext>
            </a:extLst>
          </p:cNvPr>
          <p:cNvSpPr/>
          <p:nvPr/>
        </p:nvSpPr>
        <p:spPr>
          <a:xfrm>
            <a:off x="7956043" y="5581760"/>
            <a:ext cx="700356" cy="793103"/>
          </a:xfrm>
          <a:prstGeom prst="cloud">
            <a:avLst/>
          </a:prstGeom>
          <a:solidFill>
            <a:schemeClr val="tx2">
              <a:lumMod val="25000"/>
              <a:lumOff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1D82D02D-6460-40F9-EFEA-8B5BEED2D42F}"/>
              </a:ext>
            </a:extLst>
          </p:cNvPr>
          <p:cNvSpPr/>
          <p:nvPr/>
        </p:nvSpPr>
        <p:spPr>
          <a:xfrm>
            <a:off x="-36510" y="2691513"/>
            <a:ext cx="12228510" cy="1117314"/>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ame 18">
            <a:extLst>
              <a:ext uri="{FF2B5EF4-FFF2-40B4-BE49-F238E27FC236}">
                <a16:creationId xmlns:a16="http://schemas.microsoft.com/office/drawing/2014/main" id="{42EC347B-1B89-BB13-F7F9-D45CA4347636}"/>
              </a:ext>
            </a:extLst>
          </p:cNvPr>
          <p:cNvSpPr/>
          <p:nvPr/>
        </p:nvSpPr>
        <p:spPr>
          <a:xfrm>
            <a:off x="-36510" y="2691513"/>
            <a:ext cx="3338802" cy="1168147"/>
          </a:xfrm>
          <a:prstGeom prst="frame">
            <a:avLst>
              <a:gd name="adj1" fmla="val 634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Rectangle 21">
            <a:extLst>
              <a:ext uri="{FF2B5EF4-FFF2-40B4-BE49-F238E27FC236}">
                <a16:creationId xmlns:a16="http://schemas.microsoft.com/office/drawing/2014/main" id="{A4317DD6-E944-E9CC-F592-A512B106B717}"/>
              </a:ext>
            </a:extLst>
          </p:cNvPr>
          <p:cNvSpPr/>
          <p:nvPr/>
        </p:nvSpPr>
        <p:spPr>
          <a:xfrm>
            <a:off x="-18255" y="3864362"/>
            <a:ext cx="12192000" cy="762857"/>
          </a:xfrm>
          <a:prstGeom prst="rect">
            <a:avLst/>
          </a:prstGeom>
          <a:solidFill>
            <a:schemeClr val="bg1">
              <a:lumMod val="75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AB5D0ABF-A517-8BA8-17D5-6F9E18ABF030}"/>
              </a:ext>
            </a:extLst>
          </p:cNvPr>
          <p:cNvSpPr txBox="1"/>
          <p:nvPr/>
        </p:nvSpPr>
        <p:spPr>
          <a:xfrm>
            <a:off x="4315908" y="4014957"/>
            <a:ext cx="3834120" cy="461665"/>
          </a:xfrm>
          <a:prstGeom prst="rect">
            <a:avLst/>
          </a:prstGeom>
          <a:noFill/>
        </p:spPr>
        <p:txBody>
          <a:bodyPr wrap="square" rtlCol="0">
            <a:spAutoFit/>
          </a:bodyPr>
          <a:lstStyle/>
          <a:p>
            <a:r>
              <a:rPr lang="en-US" sz="2400" b="1" dirty="0"/>
              <a:t>EXISTING SIDEWALK</a:t>
            </a:r>
            <a:endParaRPr lang="en-AU" sz="2400" b="1" dirty="0"/>
          </a:p>
        </p:txBody>
      </p:sp>
      <p:sp>
        <p:nvSpPr>
          <p:cNvPr id="26" name="Rectangle 25">
            <a:extLst>
              <a:ext uri="{FF2B5EF4-FFF2-40B4-BE49-F238E27FC236}">
                <a16:creationId xmlns:a16="http://schemas.microsoft.com/office/drawing/2014/main" id="{66020A2C-0282-617C-5568-50BED4601843}"/>
              </a:ext>
            </a:extLst>
          </p:cNvPr>
          <p:cNvSpPr/>
          <p:nvPr/>
        </p:nvSpPr>
        <p:spPr>
          <a:xfrm>
            <a:off x="11059195" y="3023180"/>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344948-D501-40E6-B73F-8954DE4BED76}"/>
              </a:ext>
            </a:extLst>
          </p:cNvPr>
          <p:cNvSpPr/>
          <p:nvPr/>
        </p:nvSpPr>
        <p:spPr>
          <a:xfrm>
            <a:off x="8334093" y="3005276"/>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A7575F4C-43FB-3215-EFBE-0CDC30C4A914}"/>
              </a:ext>
            </a:extLst>
          </p:cNvPr>
          <p:cNvSpPr/>
          <p:nvPr/>
        </p:nvSpPr>
        <p:spPr>
          <a:xfrm>
            <a:off x="5641020" y="2995412"/>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C5CD15A8-B650-78C8-1ED5-F7562811CD59}"/>
              </a:ext>
            </a:extLst>
          </p:cNvPr>
          <p:cNvSpPr/>
          <p:nvPr/>
        </p:nvSpPr>
        <p:spPr>
          <a:xfrm>
            <a:off x="3000430" y="3005276"/>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9A5DB193-E650-400A-8BC6-7DA7CC31ACCA}"/>
              </a:ext>
            </a:extLst>
          </p:cNvPr>
          <p:cNvSpPr/>
          <p:nvPr/>
        </p:nvSpPr>
        <p:spPr>
          <a:xfrm>
            <a:off x="370111" y="3025893"/>
            <a:ext cx="1945241" cy="55922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Cloud 30">
            <a:extLst>
              <a:ext uri="{FF2B5EF4-FFF2-40B4-BE49-F238E27FC236}">
                <a16:creationId xmlns:a16="http://schemas.microsoft.com/office/drawing/2014/main" id="{D6708D1C-7754-7E01-9A20-E1CFF0DD743E}"/>
              </a:ext>
            </a:extLst>
          </p:cNvPr>
          <p:cNvSpPr/>
          <p:nvPr/>
        </p:nvSpPr>
        <p:spPr>
          <a:xfrm>
            <a:off x="3342044" y="2796509"/>
            <a:ext cx="700356" cy="793103"/>
          </a:xfrm>
          <a:prstGeom prst="cloud">
            <a:avLst/>
          </a:prstGeom>
          <a:solidFill>
            <a:schemeClr val="tx2">
              <a:lumMod val="25000"/>
              <a:lumOff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F30BF482-3CAE-EE40-81FE-C79819CB424A}"/>
              </a:ext>
            </a:extLst>
          </p:cNvPr>
          <p:cNvSpPr txBox="1"/>
          <p:nvPr/>
        </p:nvSpPr>
        <p:spPr>
          <a:xfrm>
            <a:off x="3906676" y="1982051"/>
            <a:ext cx="3103254" cy="461665"/>
          </a:xfrm>
          <a:prstGeom prst="rect">
            <a:avLst/>
          </a:prstGeom>
          <a:noFill/>
        </p:spPr>
        <p:txBody>
          <a:bodyPr wrap="square" rtlCol="0">
            <a:spAutoFit/>
          </a:bodyPr>
          <a:lstStyle/>
          <a:p>
            <a:r>
              <a:rPr lang="en-US" sz="2400" b="1" dirty="0">
                <a:solidFill>
                  <a:schemeClr val="bg1"/>
                </a:solidFill>
              </a:rPr>
              <a:t>EXISTING</a:t>
            </a:r>
            <a:r>
              <a:rPr lang="en-US" b="1" dirty="0">
                <a:solidFill>
                  <a:schemeClr val="bg1"/>
                </a:solidFill>
              </a:rPr>
              <a:t> </a:t>
            </a:r>
            <a:r>
              <a:rPr lang="en-US" sz="2400" b="1" dirty="0">
                <a:solidFill>
                  <a:schemeClr val="bg1"/>
                </a:solidFill>
              </a:rPr>
              <a:t>PARKING</a:t>
            </a:r>
            <a:endParaRPr lang="en-AU" sz="2400" b="1" dirty="0">
              <a:solidFill>
                <a:schemeClr val="bg1"/>
              </a:solidFill>
            </a:endParaRPr>
          </a:p>
        </p:txBody>
      </p:sp>
      <p:cxnSp>
        <p:nvCxnSpPr>
          <p:cNvPr id="38" name="Straight Connector 37">
            <a:extLst>
              <a:ext uri="{FF2B5EF4-FFF2-40B4-BE49-F238E27FC236}">
                <a16:creationId xmlns:a16="http://schemas.microsoft.com/office/drawing/2014/main" id="{FCD0A5AC-5FDB-FA75-CB89-363BF321E38A}"/>
              </a:ext>
            </a:extLst>
          </p:cNvPr>
          <p:cNvCxnSpPr>
            <a:cxnSpLocks/>
          </p:cNvCxnSpPr>
          <p:nvPr/>
        </p:nvCxnSpPr>
        <p:spPr>
          <a:xfrm flipV="1">
            <a:off x="-36510" y="1699246"/>
            <a:ext cx="12192000" cy="10666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39" name="Straight Connector 38">
            <a:extLst>
              <a:ext uri="{FF2B5EF4-FFF2-40B4-BE49-F238E27FC236}">
                <a16:creationId xmlns:a16="http://schemas.microsoft.com/office/drawing/2014/main" id="{2ED61F51-6437-2FA2-0649-7EB7E846D483}"/>
              </a:ext>
            </a:extLst>
          </p:cNvPr>
          <p:cNvCxnSpPr>
            <a:cxnSpLocks/>
          </p:cNvCxnSpPr>
          <p:nvPr/>
        </p:nvCxnSpPr>
        <p:spPr>
          <a:xfrm flipV="1">
            <a:off x="-36510" y="2614549"/>
            <a:ext cx="12192000" cy="10666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0" name="Straight Connector 39">
            <a:extLst>
              <a:ext uri="{FF2B5EF4-FFF2-40B4-BE49-F238E27FC236}">
                <a16:creationId xmlns:a16="http://schemas.microsoft.com/office/drawing/2014/main" id="{66BC4C36-EB76-B553-CECD-49E2BAE82CDB}"/>
              </a:ext>
            </a:extLst>
          </p:cNvPr>
          <p:cNvCxnSpPr>
            <a:cxnSpLocks/>
          </p:cNvCxnSpPr>
          <p:nvPr/>
        </p:nvCxnSpPr>
        <p:spPr>
          <a:xfrm>
            <a:off x="1232899" y="1825398"/>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1" name="Straight Connector 40">
            <a:extLst>
              <a:ext uri="{FF2B5EF4-FFF2-40B4-BE49-F238E27FC236}">
                <a16:creationId xmlns:a16="http://schemas.microsoft.com/office/drawing/2014/main" id="{37D775E9-C08B-22F8-BAE4-0AD7CEAA9F6A}"/>
              </a:ext>
            </a:extLst>
          </p:cNvPr>
          <p:cNvCxnSpPr>
            <a:cxnSpLocks/>
          </p:cNvCxnSpPr>
          <p:nvPr/>
        </p:nvCxnSpPr>
        <p:spPr>
          <a:xfrm>
            <a:off x="3759448" y="1825397"/>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2" name="Straight Connector 41">
            <a:extLst>
              <a:ext uri="{FF2B5EF4-FFF2-40B4-BE49-F238E27FC236}">
                <a16:creationId xmlns:a16="http://schemas.microsoft.com/office/drawing/2014/main" id="{52DE579C-D62C-9E1D-1BB0-86C7D801F440}"/>
              </a:ext>
            </a:extLst>
          </p:cNvPr>
          <p:cNvCxnSpPr>
            <a:cxnSpLocks/>
          </p:cNvCxnSpPr>
          <p:nvPr/>
        </p:nvCxnSpPr>
        <p:spPr>
          <a:xfrm>
            <a:off x="6871699" y="1758119"/>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3" name="Straight Connector 42">
            <a:extLst>
              <a:ext uri="{FF2B5EF4-FFF2-40B4-BE49-F238E27FC236}">
                <a16:creationId xmlns:a16="http://schemas.microsoft.com/office/drawing/2014/main" id="{7196D0A7-C443-5D21-C7E1-9297BFA64CEF}"/>
              </a:ext>
            </a:extLst>
          </p:cNvPr>
          <p:cNvCxnSpPr>
            <a:cxnSpLocks/>
          </p:cNvCxnSpPr>
          <p:nvPr/>
        </p:nvCxnSpPr>
        <p:spPr>
          <a:xfrm>
            <a:off x="11817753" y="1721830"/>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cxnSp>
        <p:nvCxnSpPr>
          <p:cNvPr id="44" name="Straight Connector 43">
            <a:extLst>
              <a:ext uri="{FF2B5EF4-FFF2-40B4-BE49-F238E27FC236}">
                <a16:creationId xmlns:a16="http://schemas.microsoft.com/office/drawing/2014/main" id="{934D69D5-268E-42C0-33D0-D6CB56B8B051}"/>
              </a:ext>
            </a:extLst>
          </p:cNvPr>
          <p:cNvCxnSpPr>
            <a:cxnSpLocks/>
          </p:cNvCxnSpPr>
          <p:nvPr/>
        </p:nvCxnSpPr>
        <p:spPr>
          <a:xfrm>
            <a:off x="9375830" y="1748558"/>
            <a:ext cx="0" cy="842481"/>
          </a:xfrm>
          <a:prstGeom prst="line">
            <a:avLst/>
          </a:prstGeom>
          <a:ln w="76200">
            <a:solidFill>
              <a:srgbClr val="FFFFFF"/>
            </a:solidFill>
          </a:ln>
        </p:spPr>
        <p:style>
          <a:lnRef idx="3">
            <a:schemeClr val="accent4"/>
          </a:lnRef>
          <a:fillRef idx="0">
            <a:schemeClr val="accent4"/>
          </a:fillRef>
          <a:effectRef idx="2">
            <a:schemeClr val="accent4"/>
          </a:effectRef>
          <a:fontRef idx="minor">
            <a:schemeClr val="tx1"/>
          </a:fontRef>
        </p:style>
      </p:cxnSp>
      <p:sp>
        <p:nvSpPr>
          <p:cNvPr id="46" name="TextBox 45">
            <a:extLst>
              <a:ext uri="{FF2B5EF4-FFF2-40B4-BE49-F238E27FC236}">
                <a16:creationId xmlns:a16="http://schemas.microsoft.com/office/drawing/2014/main" id="{B1AAC14E-C434-BE31-ED37-7F9972CB5A5D}"/>
              </a:ext>
            </a:extLst>
          </p:cNvPr>
          <p:cNvSpPr txBox="1"/>
          <p:nvPr/>
        </p:nvSpPr>
        <p:spPr>
          <a:xfrm>
            <a:off x="71133" y="2832182"/>
            <a:ext cx="3123516" cy="923330"/>
          </a:xfrm>
          <a:prstGeom prst="rect">
            <a:avLst/>
          </a:prstGeom>
          <a:noFill/>
        </p:spPr>
        <p:txBody>
          <a:bodyPr wrap="square" rtlCol="0">
            <a:spAutoFit/>
          </a:bodyPr>
          <a:lstStyle/>
          <a:p>
            <a:r>
              <a:rPr lang="en-US" b="1" dirty="0">
                <a:solidFill>
                  <a:srgbClr val="FF0000"/>
                </a:solidFill>
              </a:rPr>
              <a:t>Proposed prototype planting in 2025 in the area of this red box</a:t>
            </a:r>
            <a:endParaRPr lang="en-AU" b="1" dirty="0">
              <a:solidFill>
                <a:srgbClr val="FF0000"/>
              </a:solidFill>
            </a:endParaRPr>
          </a:p>
        </p:txBody>
      </p:sp>
    </p:spTree>
    <p:extLst>
      <p:ext uri="{BB962C8B-B14F-4D97-AF65-F5344CB8AC3E}">
        <p14:creationId xmlns:p14="http://schemas.microsoft.com/office/powerpoint/2010/main" val="29403336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BC19-ED5F-F162-1B83-9FB991A6FF3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1EC07DD-AEF0-0D5B-28DD-36D21333BD9C}"/>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049C0E48-034D-A700-BEFE-9F17D8B0B403}"/>
              </a:ext>
            </a:extLst>
          </p:cNvPr>
          <p:cNvPicPr>
            <a:picLocks noChangeAspect="1"/>
          </p:cNvPicPr>
          <p:nvPr/>
        </p:nvPicPr>
        <p:blipFill>
          <a:blip r:embed="rId2"/>
          <a:stretch>
            <a:fillRect/>
          </a:stretch>
        </p:blipFill>
        <p:spPr>
          <a:xfrm>
            <a:off x="0" y="-1"/>
            <a:ext cx="12192000" cy="7115953"/>
          </a:xfrm>
          <a:prstGeom prst="rect">
            <a:avLst/>
          </a:prstGeom>
        </p:spPr>
      </p:pic>
      <p:cxnSp>
        <p:nvCxnSpPr>
          <p:cNvPr id="7" name="Straight Connector 6">
            <a:extLst>
              <a:ext uri="{FF2B5EF4-FFF2-40B4-BE49-F238E27FC236}">
                <a16:creationId xmlns:a16="http://schemas.microsoft.com/office/drawing/2014/main" id="{C05D9E30-528D-CD47-7478-7C804A52BB2E}"/>
              </a:ext>
            </a:extLst>
          </p:cNvPr>
          <p:cNvCxnSpPr/>
          <p:nvPr/>
        </p:nvCxnSpPr>
        <p:spPr>
          <a:xfrm flipV="1">
            <a:off x="1383020" y="2716110"/>
            <a:ext cx="609600" cy="16315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15F189-C5C1-341E-FBD5-1EC96850CC61}"/>
              </a:ext>
            </a:extLst>
          </p:cNvPr>
          <p:cNvCxnSpPr>
            <a:cxnSpLocks/>
          </p:cNvCxnSpPr>
          <p:nvPr/>
        </p:nvCxnSpPr>
        <p:spPr>
          <a:xfrm flipV="1">
            <a:off x="9406800" y="1635928"/>
            <a:ext cx="145172" cy="17930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DB56540-85CC-2AF5-09AE-460801DE179C}"/>
              </a:ext>
            </a:extLst>
          </p:cNvPr>
          <p:cNvCxnSpPr>
            <a:cxnSpLocks/>
          </p:cNvCxnSpPr>
          <p:nvPr/>
        </p:nvCxnSpPr>
        <p:spPr>
          <a:xfrm flipH="1">
            <a:off x="1992620" y="1581944"/>
            <a:ext cx="7559352" cy="11113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C9950A-F938-7BC4-EA77-8FD7686E0E76}"/>
              </a:ext>
            </a:extLst>
          </p:cNvPr>
          <p:cNvCxnSpPr>
            <a:cxnSpLocks/>
          </p:cNvCxnSpPr>
          <p:nvPr/>
        </p:nvCxnSpPr>
        <p:spPr>
          <a:xfrm flipV="1">
            <a:off x="1383020" y="3375016"/>
            <a:ext cx="8035381" cy="9628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EA9EFB-76F4-22E8-248C-2A5F7F294CFC}"/>
              </a:ext>
            </a:extLst>
          </p:cNvPr>
          <p:cNvCxnSpPr/>
          <p:nvPr/>
        </p:nvCxnSpPr>
        <p:spPr>
          <a:xfrm flipV="1">
            <a:off x="2127991" y="2592655"/>
            <a:ext cx="609600" cy="1631576"/>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CEB935-0F70-D03E-4BAC-D391D81C5213}"/>
              </a:ext>
            </a:extLst>
          </p:cNvPr>
          <p:cNvCxnSpPr>
            <a:cxnSpLocks/>
          </p:cNvCxnSpPr>
          <p:nvPr/>
        </p:nvCxnSpPr>
        <p:spPr>
          <a:xfrm flipV="1">
            <a:off x="6822892" y="1931734"/>
            <a:ext cx="304800" cy="1631576"/>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CCF694-F182-79B9-7A2A-54D83D4DB3E4}"/>
              </a:ext>
            </a:extLst>
          </p:cNvPr>
          <p:cNvCxnSpPr>
            <a:cxnSpLocks/>
          </p:cNvCxnSpPr>
          <p:nvPr/>
        </p:nvCxnSpPr>
        <p:spPr>
          <a:xfrm flipV="1">
            <a:off x="7610769" y="1835654"/>
            <a:ext cx="304800" cy="1631576"/>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19029475-1331-CF87-E031-54A1DC504BD7}"/>
              </a:ext>
            </a:extLst>
          </p:cNvPr>
          <p:cNvSpPr/>
          <p:nvPr/>
        </p:nvSpPr>
        <p:spPr>
          <a:xfrm>
            <a:off x="1468582" y="2632364"/>
            <a:ext cx="1246909" cy="1648691"/>
          </a:xfrm>
          <a:custGeom>
            <a:avLst/>
            <a:gdLst>
              <a:gd name="connsiteX0" fmla="*/ 526473 w 1246909"/>
              <a:gd name="connsiteY0" fmla="*/ 110836 h 1648691"/>
              <a:gd name="connsiteX1" fmla="*/ 1246909 w 1246909"/>
              <a:gd name="connsiteY1" fmla="*/ 0 h 1648691"/>
              <a:gd name="connsiteX2" fmla="*/ 637309 w 1246909"/>
              <a:gd name="connsiteY2" fmla="*/ 1565563 h 1648691"/>
              <a:gd name="connsiteX3" fmla="*/ 0 w 1246909"/>
              <a:gd name="connsiteY3" fmla="*/ 1648691 h 1648691"/>
              <a:gd name="connsiteX4" fmla="*/ 526473 w 1246909"/>
              <a:gd name="connsiteY4" fmla="*/ 110836 h 1648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09" h="1648691">
                <a:moveTo>
                  <a:pt x="526473" y="110836"/>
                </a:moveTo>
                <a:lnTo>
                  <a:pt x="1246909" y="0"/>
                </a:lnTo>
                <a:lnTo>
                  <a:pt x="637309" y="1565563"/>
                </a:lnTo>
                <a:lnTo>
                  <a:pt x="0" y="1648691"/>
                </a:lnTo>
                <a:lnTo>
                  <a:pt x="526473" y="110836"/>
                </a:lnTo>
                <a:close/>
              </a:path>
            </a:pathLst>
          </a:custGeom>
          <a:solidFill>
            <a:srgbClr val="FFC000">
              <a:alpha val="50196"/>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7BE0D219-F8C6-1CEC-B04E-15351AE2D4DA}"/>
              </a:ext>
            </a:extLst>
          </p:cNvPr>
          <p:cNvSpPr/>
          <p:nvPr/>
        </p:nvSpPr>
        <p:spPr>
          <a:xfrm>
            <a:off x="6816436" y="1884218"/>
            <a:ext cx="1080655" cy="1759527"/>
          </a:xfrm>
          <a:custGeom>
            <a:avLst/>
            <a:gdLst>
              <a:gd name="connsiteX0" fmla="*/ 332509 w 1080655"/>
              <a:gd name="connsiteY0" fmla="*/ 83127 h 1759527"/>
              <a:gd name="connsiteX1" fmla="*/ 1080655 w 1080655"/>
              <a:gd name="connsiteY1" fmla="*/ 0 h 1759527"/>
              <a:gd name="connsiteX2" fmla="*/ 775855 w 1080655"/>
              <a:gd name="connsiteY2" fmla="*/ 1662546 h 1759527"/>
              <a:gd name="connsiteX3" fmla="*/ 0 w 1080655"/>
              <a:gd name="connsiteY3" fmla="*/ 1759527 h 1759527"/>
              <a:gd name="connsiteX4" fmla="*/ 332509 w 1080655"/>
              <a:gd name="connsiteY4" fmla="*/ 83127 h 175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655" h="1759527">
                <a:moveTo>
                  <a:pt x="332509" y="83127"/>
                </a:moveTo>
                <a:lnTo>
                  <a:pt x="1080655" y="0"/>
                </a:lnTo>
                <a:lnTo>
                  <a:pt x="775855" y="1662546"/>
                </a:lnTo>
                <a:lnTo>
                  <a:pt x="0" y="1759527"/>
                </a:lnTo>
                <a:lnTo>
                  <a:pt x="332509" y="83127"/>
                </a:lnTo>
                <a:close/>
              </a:path>
            </a:pathLst>
          </a:custGeom>
          <a:solidFill>
            <a:srgbClr val="FFC000">
              <a:alpha val="50196"/>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Shape 32">
            <a:extLst>
              <a:ext uri="{FF2B5EF4-FFF2-40B4-BE49-F238E27FC236}">
                <a16:creationId xmlns:a16="http://schemas.microsoft.com/office/drawing/2014/main" id="{A652FD98-38E6-429B-06E4-4903910FBF87}"/>
              </a:ext>
            </a:extLst>
          </p:cNvPr>
          <p:cNvSpPr/>
          <p:nvPr/>
        </p:nvSpPr>
        <p:spPr>
          <a:xfrm>
            <a:off x="2230582" y="2341418"/>
            <a:ext cx="4793673" cy="1662546"/>
          </a:xfrm>
          <a:custGeom>
            <a:avLst/>
            <a:gdLst>
              <a:gd name="connsiteX0" fmla="*/ 401782 w 4793673"/>
              <a:gd name="connsiteY0" fmla="*/ 581891 h 1662546"/>
              <a:gd name="connsiteX1" fmla="*/ 4793673 w 4793673"/>
              <a:gd name="connsiteY1" fmla="*/ 0 h 1662546"/>
              <a:gd name="connsiteX2" fmla="*/ 4572000 w 4793673"/>
              <a:gd name="connsiteY2" fmla="*/ 1122218 h 1662546"/>
              <a:gd name="connsiteX3" fmla="*/ 0 w 4793673"/>
              <a:gd name="connsiteY3" fmla="*/ 1662546 h 1662546"/>
              <a:gd name="connsiteX4" fmla="*/ 401782 w 4793673"/>
              <a:gd name="connsiteY4" fmla="*/ 581891 h 1662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3673" h="1662546">
                <a:moveTo>
                  <a:pt x="401782" y="581891"/>
                </a:moveTo>
                <a:lnTo>
                  <a:pt x="4793673" y="0"/>
                </a:lnTo>
                <a:lnTo>
                  <a:pt x="4572000" y="1122218"/>
                </a:lnTo>
                <a:lnTo>
                  <a:pt x="0" y="1662546"/>
                </a:lnTo>
                <a:lnTo>
                  <a:pt x="401782" y="581891"/>
                </a:lnTo>
                <a:close/>
              </a:path>
            </a:pathLst>
          </a:custGeom>
          <a:solidFill>
            <a:srgbClr val="00B050">
              <a:alpha val="50196"/>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3ECF25EC-42CC-FCF5-7D99-97308C790579}"/>
              </a:ext>
            </a:extLst>
          </p:cNvPr>
          <p:cNvSpPr/>
          <p:nvPr/>
        </p:nvSpPr>
        <p:spPr>
          <a:xfrm>
            <a:off x="2646218" y="1981200"/>
            <a:ext cx="4433455" cy="900545"/>
          </a:xfrm>
          <a:custGeom>
            <a:avLst/>
            <a:gdLst>
              <a:gd name="connsiteX0" fmla="*/ 138546 w 4433455"/>
              <a:gd name="connsiteY0" fmla="*/ 623455 h 900545"/>
              <a:gd name="connsiteX1" fmla="*/ 4433455 w 4433455"/>
              <a:gd name="connsiteY1" fmla="*/ 0 h 900545"/>
              <a:gd name="connsiteX2" fmla="*/ 4391891 w 4433455"/>
              <a:gd name="connsiteY2" fmla="*/ 332509 h 900545"/>
              <a:gd name="connsiteX3" fmla="*/ 0 w 4433455"/>
              <a:gd name="connsiteY3" fmla="*/ 900545 h 900545"/>
              <a:gd name="connsiteX4" fmla="*/ 138546 w 4433455"/>
              <a:gd name="connsiteY4" fmla="*/ 623455 h 90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455" h="900545">
                <a:moveTo>
                  <a:pt x="138546" y="623455"/>
                </a:moveTo>
                <a:lnTo>
                  <a:pt x="4433455" y="0"/>
                </a:lnTo>
                <a:lnTo>
                  <a:pt x="4391891" y="332509"/>
                </a:lnTo>
                <a:lnTo>
                  <a:pt x="0" y="900545"/>
                </a:lnTo>
                <a:lnTo>
                  <a:pt x="138546" y="623455"/>
                </a:lnTo>
                <a:close/>
              </a:path>
            </a:pathLst>
          </a:custGeom>
          <a:solidFill>
            <a:srgbClr val="92D050">
              <a:alpha val="50196"/>
            </a:srgbClr>
          </a:solidFill>
          <a:ln>
            <a:solidFill>
              <a:srgbClr val="92D050">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157E37EC-3FE8-01B6-A1BA-4D973F738A70}"/>
              </a:ext>
            </a:extLst>
          </p:cNvPr>
          <p:cNvSpPr/>
          <p:nvPr/>
        </p:nvSpPr>
        <p:spPr>
          <a:xfrm>
            <a:off x="2078182" y="3491345"/>
            <a:ext cx="4724400" cy="900546"/>
          </a:xfrm>
          <a:custGeom>
            <a:avLst/>
            <a:gdLst>
              <a:gd name="connsiteX0" fmla="*/ 152400 w 4724400"/>
              <a:gd name="connsiteY0" fmla="*/ 512619 h 900546"/>
              <a:gd name="connsiteX1" fmla="*/ 4724400 w 4724400"/>
              <a:gd name="connsiteY1" fmla="*/ 0 h 900546"/>
              <a:gd name="connsiteX2" fmla="*/ 4710545 w 4724400"/>
              <a:gd name="connsiteY2" fmla="*/ 152400 h 900546"/>
              <a:gd name="connsiteX3" fmla="*/ 96982 w 4724400"/>
              <a:gd name="connsiteY3" fmla="*/ 692728 h 900546"/>
              <a:gd name="connsiteX4" fmla="*/ 0 w 4724400"/>
              <a:gd name="connsiteY4" fmla="*/ 900546 h 900546"/>
              <a:gd name="connsiteX5" fmla="*/ 152400 w 4724400"/>
              <a:gd name="connsiteY5" fmla="*/ 512619 h 90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4400" h="900546">
                <a:moveTo>
                  <a:pt x="152400" y="512619"/>
                </a:moveTo>
                <a:lnTo>
                  <a:pt x="4724400" y="0"/>
                </a:lnTo>
                <a:lnTo>
                  <a:pt x="4710545" y="152400"/>
                </a:lnTo>
                <a:lnTo>
                  <a:pt x="96982" y="692728"/>
                </a:lnTo>
                <a:lnTo>
                  <a:pt x="0" y="900546"/>
                </a:lnTo>
                <a:lnTo>
                  <a:pt x="152400" y="512619"/>
                </a:lnTo>
                <a:close/>
              </a:path>
            </a:pathLst>
          </a:custGeom>
          <a:solidFill>
            <a:srgbClr val="A1D68B">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15C86486-F23D-AFEB-F534-F0099D13DFE4}"/>
              </a:ext>
            </a:extLst>
          </p:cNvPr>
          <p:cNvSpPr/>
          <p:nvPr/>
        </p:nvSpPr>
        <p:spPr>
          <a:xfrm>
            <a:off x="7675418" y="1967345"/>
            <a:ext cx="1814946" cy="1385455"/>
          </a:xfrm>
          <a:custGeom>
            <a:avLst/>
            <a:gdLst>
              <a:gd name="connsiteX0" fmla="*/ 193964 w 1814946"/>
              <a:gd name="connsiteY0" fmla="*/ 235528 h 1385455"/>
              <a:gd name="connsiteX1" fmla="*/ 1814946 w 1814946"/>
              <a:gd name="connsiteY1" fmla="*/ 0 h 1385455"/>
              <a:gd name="connsiteX2" fmla="*/ 1717964 w 1814946"/>
              <a:gd name="connsiteY2" fmla="*/ 1149928 h 1385455"/>
              <a:gd name="connsiteX3" fmla="*/ 0 w 1814946"/>
              <a:gd name="connsiteY3" fmla="*/ 1385455 h 1385455"/>
              <a:gd name="connsiteX4" fmla="*/ 193964 w 1814946"/>
              <a:gd name="connsiteY4" fmla="*/ 235528 h 138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946" h="1385455">
                <a:moveTo>
                  <a:pt x="193964" y="235528"/>
                </a:moveTo>
                <a:lnTo>
                  <a:pt x="1814946" y="0"/>
                </a:lnTo>
                <a:lnTo>
                  <a:pt x="1717964" y="1149928"/>
                </a:lnTo>
                <a:lnTo>
                  <a:pt x="0" y="1385455"/>
                </a:lnTo>
                <a:lnTo>
                  <a:pt x="193964" y="235528"/>
                </a:lnTo>
                <a:close/>
              </a:path>
            </a:pathLst>
          </a:custGeom>
          <a:solidFill>
            <a:srgbClr val="00B050">
              <a:alpha val="50196"/>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F4360C3A-F25C-9902-B4E8-577051189A0F}"/>
              </a:ext>
            </a:extLst>
          </p:cNvPr>
          <p:cNvSpPr/>
          <p:nvPr/>
        </p:nvSpPr>
        <p:spPr>
          <a:xfrm>
            <a:off x="7910945" y="1607127"/>
            <a:ext cx="1593273" cy="568037"/>
          </a:xfrm>
          <a:custGeom>
            <a:avLst/>
            <a:gdLst>
              <a:gd name="connsiteX0" fmla="*/ 55419 w 1593273"/>
              <a:gd name="connsiteY0" fmla="*/ 263237 h 568037"/>
              <a:gd name="connsiteX1" fmla="*/ 0 w 1593273"/>
              <a:gd name="connsiteY1" fmla="*/ 568037 h 568037"/>
              <a:gd name="connsiteX2" fmla="*/ 1593273 w 1593273"/>
              <a:gd name="connsiteY2" fmla="*/ 360218 h 568037"/>
              <a:gd name="connsiteX3" fmla="*/ 1593273 w 1593273"/>
              <a:gd name="connsiteY3" fmla="*/ 0 h 568037"/>
              <a:gd name="connsiteX4" fmla="*/ 55419 w 1593273"/>
              <a:gd name="connsiteY4" fmla="*/ 263237 h 568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273" h="568037">
                <a:moveTo>
                  <a:pt x="55419" y="263237"/>
                </a:moveTo>
                <a:lnTo>
                  <a:pt x="0" y="568037"/>
                </a:lnTo>
                <a:lnTo>
                  <a:pt x="1593273" y="360218"/>
                </a:lnTo>
                <a:lnTo>
                  <a:pt x="1593273" y="0"/>
                </a:lnTo>
                <a:lnTo>
                  <a:pt x="55419" y="263237"/>
                </a:lnTo>
                <a:close/>
              </a:path>
            </a:pathLst>
          </a:custGeom>
          <a:solidFill>
            <a:srgbClr val="92D050">
              <a:alpha val="50196"/>
            </a:srgb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3DD3E60A-0802-67A2-15BF-526D99C46FAE}"/>
              </a:ext>
            </a:extLst>
          </p:cNvPr>
          <p:cNvSpPr/>
          <p:nvPr/>
        </p:nvSpPr>
        <p:spPr>
          <a:xfrm>
            <a:off x="7633855" y="3144982"/>
            <a:ext cx="1759527" cy="401782"/>
          </a:xfrm>
          <a:custGeom>
            <a:avLst/>
            <a:gdLst>
              <a:gd name="connsiteX0" fmla="*/ 13854 w 1759527"/>
              <a:gd name="connsiteY0" fmla="*/ 235527 h 401782"/>
              <a:gd name="connsiteX1" fmla="*/ 1759527 w 1759527"/>
              <a:gd name="connsiteY1" fmla="*/ 0 h 401782"/>
              <a:gd name="connsiteX2" fmla="*/ 1745672 w 1759527"/>
              <a:gd name="connsiteY2" fmla="*/ 193963 h 401782"/>
              <a:gd name="connsiteX3" fmla="*/ 0 w 1759527"/>
              <a:gd name="connsiteY3" fmla="*/ 401782 h 401782"/>
              <a:gd name="connsiteX4" fmla="*/ 13854 w 1759527"/>
              <a:gd name="connsiteY4" fmla="*/ 235527 h 40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527" h="401782">
                <a:moveTo>
                  <a:pt x="13854" y="235527"/>
                </a:moveTo>
                <a:lnTo>
                  <a:pt x="1759527" y="0"/>
                </a:lnTo>
                <a:lnTo>
                  <a:pt x="1745672" y="193963"/>
                </a:lnTo>
                <a:lnTo>
                  <a:pt x="0" y="401782"/>
                </a:lnTo>
                <a:lnTo>
                  <a:pt x="13854" y="235527"/>
                </a:lnTo>
                <a:close/>
              </a:path>
            </a:pathLst>
          </a:custGeom>
          <a:solidFill>
            <a:srgbClr val="92D050">
              <a:alpha val="50196"/>
            </a:srgb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9ACF0B14-5EE1-F31B-2CA7-DD56317A3261}"/>
              </a:ext>
            </a:extLst>
          </p:cNvPr>
          <p:cNvSpPr txBox="1"/>
          <p:nvPr/>
        </p:nvSpPr>
        <p:spPr>
          <a:xfrm rot="21218415">
            <a:off x="3580255" y="2788802"/>
            <a:ext cx="5125237" cy="461665"/>
          </a:xfrm>
          <a:prstGeom prst="rect">
            <a:avLst/>
          </a:prstGeom>
          <a:noFill/>
        </p:spPr>
        <p:txBody>
          <a:bodyPr wrap="square" rtlCol="0">
            <a:spAutoFit/>
          </a:bodyPr>
          <a:lstStyle/>
          <a:p>
            <a:r>
              <a:rPr lang="en-US" sz="2400" b="1" dirty="0"/>
              <a:t>PROTOTYPE PLANTING AREA</a:t>
            </a:r>
            <a:endParaRPr lang="en-AU" sz="2400" b="1" dirty="0"/>
          </a:p>
        </p:txBody>
      </p:sp>
    </p:spTree>
    <p:extLst>
      <p:ext uri="{BB962C8B-B14F-4D97-AF65-F5344CB8AC3E}">
        <p14:creationId xmlns:p14="http://schemas.microsoft.com/office/powerpoint/2010/main" val="37221663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E6E7-5BFD-F2F4-179B-547548623FC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2A57054-D54E-2458-8EAC-33773EF91F6A}"/>
              </a:ext>
            </a:extLst>
          </p:cNvPr>
          <p:cNvSpPr>
            <a:spLocks noGrp="1"/>
          </p:cNvSpPr>
          <p:nvPr>
            <p:ph idx="1"/>
          </p:nvPr>
        </p:nvSpPr>
        <p:spPr/>
        <p:txBody>
          <a:bodyPr/>
          <a:lstStyle/>
          <a:p>
            <a:endParaRPr lang="en-AU"/>
          </a:p>
        </p:txBody>
      </p:sp>
      <p:sp>
        <p:nvSpPr>
          <p:cNvPr id="4" name="Rectangle 3">
            <a:extLst>
              <a:ext uri="{FF2B5EF4-FFF2-40B4-BE49-F238E27FC236}">
                <a16:creationId xmlns:a16="http://schemas.microsoft.com/office/drawing/2014/main" id="{9A0DB797-CAC2-3448-53EE-A7BBB694AF6A}"/>
              </a:ext>
            </a:extLst>
          </p:cNvPr>
          <p:cNvSpPr/>
          <p:nvPr/>
        </p:nvSpPr>
        <p:spPr>
          <a:xfrm>
            <a:off x="-18255" y="0"/>
            <a:ext cx="12228510" cy="6858000"/>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 INDIGENOUS</a:t>
            </a:r>
            <a:endParaRPr lang="en-AU"/>
          </a:p>
        </p:txBody>
      </p:sp>
      <p:sp>
        <p:nvSpPr>
          <p:cNvPr id="5" name="Rectangle 4">
            <a:extLst>
              <a:ext uri="{FF2B5EF4-FFF2-40B4-BE49-F238E27FC236}">
                <a16:creationId xmlns:a16="http://schemas.microsoft.com/office/drawing/2014/main" id="{9D590C61-E519-F2D5-0398-1E23348980EC}"/>
              </a:ext>
            </a:extLst>
          </p:cNvPr>
          <p:cNvSpPr/>
          <p:nvPr/>
        </p:nvSpPr>
        <p:spPr>
          <a:xfrm>
            <a:off x="2260364" y="1682784"/>
            <a:ext cx="6211371" cy="389700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1.5M WIDE NEW INDIGENOUS PLANTS TO 0.5m H</a:t>
            </a:r>
            <a:endParaRPr lang="en-AU" dirty="0"/>
          </a:p>
        </p:txBody>
      </p:sp>
      <p:sp>
        <p:nvSpPr>
          <p:cNvPr id="6" name="Rectangle 5">
            <a:extLst>
              <a:ext uri="{FF2B5EF4-FFF2-40B4-BE49-F238E27FC236}">
                <a16:creationId xmlns:a16="http://schemas.microsoft.com/office/drawing/2014/main" id="{40562F54-E4A4-4850-63FB-CCC70F198196}"/>
              </a:ext>
            </a:extLst>
          </p:cNvPr>
          <p:cNvSpPr/>
          <p:nvPr/>
        </p:nvSpPr>
        <p:spPr>
          <a:xfrm>
            <a:off x="1" y="0"/>
            <a:ext cx="2260364" cy="6857999"/>
          </a:xfrm>
          <a:prstGeom prst="rect">
            <a:avLst/>
          </a:prstGeom>
          <a:solidFill>
            <a:srgbClr val="FFC00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5A33154-6540-A21E-DFF4-10B5BF1C565D}"/>
              </a:ext>
            </a:extLst>
          </p:cNvPr>
          <p:cNvSpPr/>
          <p:nvPr/>
        </p:nvSpPr>
        <p:spPr>
          <a:xfrm>
            <a:off x="8364886" y="-34153"/>
            <a:ext cx="2260364" cy="6857999"/>
          </a:xfrm>
          <a:prstGeom prst="rect">
            <a:avLst/>
          </a:prstGeom>
          <a:solidFill>
            <a:srgbClr val="FFC00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F17EBA31-9953-09BD-50B9-74C5FA9F2097}"/>
              </a:ext>
            </a:extLst>
          </p:cNvPr>
          <p:cNvSpPr txBox="1"/>
          <p:nvPr/>
        </p:nvSpPr>
        <p:spPr>
          <a:xfrm>
            <a:off x="2773599" y="770376"/>
            <a:ext cx="7352013" cy="646331"/>
          </a:xfrm>
          <a:prstGeom prst="rect">
            <a:avLst/>
          </a:prstGeom>
          <a:noFill/>
        </p:spPr>
        <p:txBody>
          <a:bodyPr wrap="square" rtlCol="0">
            <a:spAutoFit/>
          </a:bodyPr>
          <a:lstStyle/>
          <a:p>
            <a:r>
              <a:rPr lang="en-US" dirty="0"/>
              <a:t>0.5M WIDE NEW INDIGINOUS GROUND COVER</a:t>
            </a:r>
          </a:p>
          <a:p>
            <a:r>
              <a:rPr lang="en-US" dirty="0"/>
              <a:t>(NOT GRASS)</a:t>
            </a:r>
            <a:endParaRPr lang="en-AU" dirty="0"/>
          </a:p>
        </p:txBody>
      </p:sp>
      <p:sp>
        <p:nvSpPr>
          <p:cNvPr id="9" name="TextBox 8">
            <a:extLst>
              <a:ext uri="{FF2B5EF4-FFF2-40B4-BE49-F238E27FC236}">
                <a16:creationId xmlns:a16="http://schemas.microsoft.com/office/drawing/2014/main" id="{50A8829E-D902-4F00-732C-2DEF46F00C17}"/>
              </a:ext>
            </a:extLst>
          </p:cNvPr>
          <p:cNvSpPr txBox="1"/>
          <p:nvPr/>
        </p:nvSpPr>
        <p:spPr>
          <a:xfrm>
            <a:off x="2708805" y="6049944"/>
            <a:ext cx="7061447" cy="646331"/>
          </a:xfrm>
          <a:prstGeom prst="rect">
            <a:avLst/>
          </a:prstGeom>
          <a:noFill/>
        </p:spPr>
        <p:txBody>
          <a:bodyPr wrap="square" rtlCol="0">
            <a:spAutoFit/>
          </a:bodyPr>
          <a:lstStyle/>
          <a:p>
            <a:r>
              <a:rPr lang="en-US" dirty="0"/>
              <a:t>0.3M WIDE NEW INDIGINOUS GROUND COVER</a:t>
            </a:r>
          </a:p>
          <a:p>
            <a:r>
              <a:rPr lang="en-US" dirty="0"/>
              <a:t>(NOT GRASS)</a:t>
            </a:r>
            <a:endParaRPr lang="en-AU" dirty="0"/>
          </a:p>
        </p:txBody>
      </p:sp>
      <p:cxnSp>
        <p:nvCxnSpPr>
          <p:cNvPr id="11" name="Straight Arrow Connector 10">
            <a:extLst>
              <a:ext uri="{FF2B5EF4-FFF2-40B4-BE49-F238E27FC236}">
                <a16:creationId xmlns:a16="http://schemas.microsoft.com/office/drawing/2014/main" id="{9EA1A099-C1DF-1237-39EA-2D3435880350}"/>
              </a:ext>
            </a:extLst>
          </p:cNvPr>
          <p:cNvCxnSpPr>
            <a:cxnSpLocks/>
          </p:cNvCxnSpPr>
          <p:nvPr/>
        </p:nvCxnSpPr>
        <p:spPr>
          <a:xfrm>
            <a:off x="2708805" y="-1"/>
            <a:ext cx="0" cy="169788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1E25A02-B854-B0A9-F758-993F0D24C17B}"/>
              </a:ext>
            </a:extLst>
          </p:cNvPr>
          <p:cNvCxnSpPr>
            <a:cxnSpLocks/>
          </p:cNvCxnSpPr>
          <p:nvPr/>
        </p:nvCxnSpPr>
        <p:spPr>
          <a:xfrm>
            <a:off x="2708805" y="5579792"/>
            <a:ext cx="0" cy="126113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852F43-B843-51CB-FB6F-8BCFA601878F}"/>
              </a:ext>
            </a:extLst>
          </p:cNvPr>
          <p:cNvSpPr txBox="1"/>
          <p:nvPr/>
        </p:nvSpPr>
        <p:spPr>
          <a:xfrm>
            <a:off x="414378" y="3077809"/>
            <a:ext cx="2197430" cy="1200329"/>
          </a:xfrm>
          <a:prstGeom prst="rect">
            <a:avLst/>
          </a:prstGeom>
          <a:noFill/>
        </p:spPr>
        <p:txBody>
          <a:bodyPr wrap="square" rtlCol="0">
            <a:spAutoFit/>
          </a:bodyPr>
          <a:lstStyle/>
          <a:p>
            <a:r>
              <a:rPr lang="en-US" dirty="0"/>
              <a:t>1M WIDE </a:t>
            </a:r>
          </a:p>
          <a:p>
            <a:r>
              <a:rPr lang="en-US" dirty="0"/>
              <a:t>COMPRESSED </a:t>
            </a:r>
          </a:p>
          <a:p>
            <a:r>
              <a:rPr lang="en-US" dirty="0"/>
              <a:t>GRAVEL/SIMILAR (NOT PLANTED)</a:t>
            </a:r>
            <a:endParaRPr lang="en-AU" dirty="0"/>
          </a:p>
        </p:txBody>
      </p:sp>
      <p:sp>
        <p:nvSpPr>
          <p:cNvPr id="16" name="TextBox 15">
            <a:extLst>
              <a:ext uri="{FF2B5EF4-FFF2-40B4-BE49-F238E27FC236}">
                <a16:creationId xmlns:a16="http://schemas.microsoft.com/office/drawing/2014/main" id="{63825E8A-3DAA-9F54-2C80-BA0081E8FF36}"/>
              </a:ext>
            </a:extLst>
          </p:cNvPr>
          <p:cNvSpPr txBox="1"/>
          <p:nvPr/>
        </p:nvSpPr>
        <p:spPr>
          <a:xfrm>
            <a:off x="8471735" y="3541022"/>
            <a:ext cx="2285632" cy="1200329"/>
          </a:xfrm>
          <a:prstGeom prst="rect">
            <a:avLst/>
          </a:prstGeom>
          <a:noFill/>
        </p:spPr>
        <p:txBody>
          <a:bodyPr wrap="square" rtlCol="0">
            <a:spAutoFit/>
          </a:bodyPr>
          <a:lstStyle/>
          <a:p>
            <a:r>
              <a:rPr lang="en-US" dirty="0"/>
              <a:t>1M WIDE </a:t>
            </a:r>
          </a:p>
          <a:p>
            <a:r>
              <a:rPr lang="en-US" dirty="0"/>
              <a:t>COMPRESSED </a:t>
            </a:r>
          </a:p>
          <a:p>
            <a:r>
              <a:rPr lang="en-US" dirty="0"/>
              <a:t>GRAVEL/SIMILAR  (NOT PLANTED)</a:t>
            </a:r>
            <a:endParaRPr lang="en-AU" dirty="0"/>
          </a:p>
        </p:txBody>
      </p:sp>
      <p:sp>
        <p:nvSpPr>
          <p:cNvPr id="17" name="Frame 16">
            <a:extLst>
              <a:ext uri="{FF2B5EF4-FFF2-40B4-BE49-F238E27FC236}">
                <a16:creationId xmlns:a16="http://schemas.microsoft.com/office/drawing/2014/main" id="{B9307C0E-340A-197B-F45E-6D865E2391E7}"/>
              </a:ext>
            </a:extLst>
          </p:cNvPr>
          <p:cNvSpPr/>
          <p:nvPr/>
        </p:nvSpPr>
        <p:spPr>
          <a:xfrm>
            <a:off x="0" y="-17076"/>
            <a:ext cx="12210256" cy="6857999"/>
          </a:xfrm>
          <a:prstGeom prst="frame">
            <a:avLst>
              <a:gd name="adj1" fmla="val 71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cxnSp>
        <p:nvCxnSpPr>
          <p:cNvPr id="10" name="Straight Arrow Connector 9">
            <a:extLst>
              <a:ext uri="{FF2B5EF4-FFF2-40B4-BE49-F238E27FC236}">
                <a16:creationId xmlns:a16="http://schemas.microsoft.com/office/drawing/2014/main" id="{72E66A53-6B3C-4E61-830A-4A5F72D7B094}"/>
              </a:ext>
            </a:extLst>
          </p:cNvPr>
          <p:cNvCxnSpPr>
            <a:cxnSpLocks/>
          </p:cNvCxnSpPr>
          <p:nvPr/>
        </p:nvCxnSpPr>
        <p:spPr>
          <a:xfrm>
            <a:off x="440943" y="-17077"/>
            <a:ext cx="0" cy="6857999"/>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DE40B7-3E4D-E631-66BF-1949DAA699E0}"/>
              </a:ext>
            </a:extLst>
          </p:cNvPr>
          <p:cNvSpPr txBox="1"/>
          <p:nvPr/>
        </p:nvSpPr>
        <p:spPr>
          <a:xfrm rot="16200000">
            <a:off x="-713105" y="2590442"/>
            <a:ext cx="1910780" cy="369332"/>
          </a:xfrm>
          <a:prstGeom prst="rect">
            <a:avLst/>
          </a:prstGeom>
          <a:noFill/>
        </p:spPr>
        <p:txBody>
          <a:bodyPr wrap="square" rtlCol="0">
            <a:spAutoFit/>
          </a:bodyPr>
          <a:lstStyle/>
          <a:p>
            <a:r>
              <a:rPr lang="en-US" dirty="0"/>
              <a:t>2.3M</a:t>
            </a:r>
            <a:endParaRPr lang="en-AU" dirty="0"/>
          </a:p>
        </p:txBody>
      </p:sp>
      <p:cxnSp>
        <p:nvCxnSpPr>
          <p:cNvPr id="18" name="Straight Arrow Connector 17">
            <a:extLst>
              <a:ext uri="{FF2B5EF4-FFF2-40B4-BE49-F238E27FC236}">
                <a16:creationId xmlns:a16="http://schemas.microsoft.com/office/drawing/2014/main" id="{664BD6A9-7083-41AF-AF92-C01DF2419F8B}"/>
              </a:ext>
            </a:extLst>
          </p:cNvPr>
          <p:cNvCxnSpPr>
            <a:cxnSpLocks/>
          </p:cNvCxnSpPr>
          <p:nvPr/>
        </p:nvCxnSpPr>
        <p:spPr>
          <a:xfrm>
            <a:off x="2589524" y="1682784"/>
            <a:ext cx="0" cy="388191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78AB5F-C658-8572-9AC4-C973ADC5D392}"/>
              </a:ext>
            </a:extLst>
          </p:cNvPr>
          <p:cNvCxnSpPr>
            <a:cxnSpLocks/>
          </p:cNvCxnSpPr>
          <p:nvPr/>
        </p:nvCxnSpPr>
        <p:spPr>
          <a:xfrm>
            <a:off x="57619" y="640080"/>
            <a:ext cx="12152637"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8BEB14D-33FB-88E5-6291-AAAF51433BF3}"/>
              </a:ext>
            </a:extLst>
          </p:cNvPr>
          <p:cNvSpPr txBox="1"/>
          <p:nvPr/>
        </p:nvSpPr>
        <p:spPr>
          <a:xfrm>
            <a:off x="5494216" y="178048"/>
            <a:ext cx="1910780" cy="369332"/>
          </a:xfrm>
          <a:prstGeom prst="rect">
            <a:avLst/>
          </a:prstGeom>
          <a:noFill/>
        </p:spPr>
        <p:txBody>
          <a:bodyPr wrap="square" rtlCol="0">
            <a:spAutoFit/>
          </a:bodyPr>
          <a:lstStyle/>
          <a:p>
            <a:r>
              <a:rPr lang="en-US" dirty="0"/>
              <a:t>7M</a:t>
            </a:r>
            <a:endParaRPr lang="en-AU" dirty="0"/>
          </a:p>
        </p:txBody>
      </p:sp>
      <p:sp>
        <p:nvSpPr>
          <p:cNvPr id="26" name="TextBox 25">
            <a:extLst>
              <a:ext uri="{FF2B5EF4-FFF2-40B4-BE49-F238E27FC236}">
                <a16:creationId xmlns:a16="http://schemas.microsoft.com/office/drawing/2014/main" id="{EB4AF82F-8746-501A-0EE5-BD3BC1495419}"/>
              </a:ext>
            </a:extLst>
          </p:cNvPr>
          <p:cNvSpPr txBox="1"/>
          <p:nvPr/>
        </p:nvSpPr>
        <p:spPr>
          <a:xfrm>
            <a:off x="7709179" y="128005"/>
            <a:ext cx="5125237" cy="461665"/>
          </a:xfrm>
          <a:prstGeom prst="rect">
            <a:avLst/>
          </a:prstGeom>
          <a:noFill/>
        </p:spPr>
        <p:txBody>
          <a:bodyPr wrap="square" rtlCol="0">
            <a:spAutoFit/>
          </a:bodyPr>
          <a:lstStyle/>
          <a:p>
            <a:r>
              <a:rPr lang="en-US" sz="2400" b="1" dirty="0">
                <a:solidFill>
                  <a:schemeClr val="bg1"/>
                </a:solidFill>
              </a:rPr>
              <a:t>PROTOTYPE DRAWING PLAN</a:t>
            </a:r>
            <a:endParaRPr lang="en-AU" sz="2400" b="1" dirty="0">
              <a:solidFill>
                <a:schemeClr val="bg1"/>
              </a:solidFill>
            </a:endParaRPr>
          </a:p>
        </p:txBody>
      </p:sp>
      <p:sp>
        <p:nvSpPr>
          <p:cNvPr id="21" name="Oval 20">
            <a:extLst>
              <a:ext uri="{FF2B5EF4-FFF2-40B4-BE49-F238E27FC236}">
                <a16:creationId xmlns:a16="http://schemas.microsoft.com/office/drawing/2014/main" id="{11501FC3-7A43-45EB-AB99-3BEC4F95A30A}"/>
              </a:ext>
            </a:extLst>
          </p:cNvPr>
          <p:cNvSpPr/>
          <p:nvPr/>
        </p:nvSpPr>
        <p:spPr>
          <a:xfrm>
            <a:off x="9252905" y="2115156"/>
            <a:ext cx="602329" cy="553071"/>
          </a:xfrm>
          <a:prstGeom prst="ellipse">
            <a:avLst/>
          </a:prstGeom>
          <a:solidFill>
            <a:schemeClr val="tx1">
              <a:lumMod val="65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4F739E06-0EE7-7D57-84B8-9EAAE76511C3}"/>
              </a:ext>
            </a:extLst>
          </p:cNvPr>
          <p:cNvSpPr txBox="1"/>
          <p:nvPr/>
        </p:nvSpPr>
        <p:spPr>
          <a:xfrm>
            <a:off x="8364886" y="711596"/>
            <a:ext cx="2333921" cy="923330"/>
          </a:xfrm>
          <a:prstGeom prst="rect">
            <a:avLst/>
          </a:prstGeom>
          <a:noFill/>
        </p:spPr>
        <p:txBody>
          <a:bodyPr wrap="square" rtlCol="0">
            <a:spAutoFit/>
          </a:bodyPr>
          <a:lstStyle/>
          <a:p>
            <a:r>
              <a:rPr lang="en-US" dirty="0"/>
              <a:t>0.3M CLEAR AROUND SUTILITY COVERs</a:t>
            </a:r>
            <a:endParaRPr lang="en-AU" dirty="0"/>
          </a:p>
        </p:txBody>
      </p:sp>
      <p:cxnSp>
        <p:nvCxnSpPr>
          <p:cNvPr id="24" name="Straight Arrow Connector 23">
            <a:extLst>
              <a:ext uri="{FF2B5EF4-FFF2-40B4-BE49-F238E27FC236}">
                <a16:creationId xmlns:a16="http://schemas.microsoft.com/office/drawing/2014/main" id="{4CCE955B-46DA-9F6A-8166-786C0AEA4522}"/>
              </a:ext>
            </a:extLst>
          </p:cNvPr>
          <p:cNvCxnSpPr>
            <a:cxnSpLocks/>
          </p:cNvCxnSpPr>
          <p:nvPr/>
        </p:nvCxnSpPr>
        <p:spPr>
          <a:xfrm flipH="1">
            <a:off x="9554069" y="1753553"/>
            <a:ext cx="578" cy="45346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5B2E617-7CEB-798D-3B91-E34AB5A9A9F6}"/>
              </a:ext>
            </a:extLst>
          </p:cNvPr>
          <p:cNvSpPr/>
          <p:nvPr/>
        </p:nvSpPr>
        <p:spPr>
          <a:xfrm>
            <a:off x="8796747" y="1753602"/>
            <a:ext cx="1501721" cy="1307796"/>
          </a:xfrm>
          <a:prstGeom prst="ellipse">
            <a:avLst/>
          </a:prstGeom>
          <a:noFill/>
          <a:ln w="38100" cap="flat" cmpd="sng" algn="ctr">
            <a:solidFill>
              <a:schemeClr val="accent1">
                <a:lumMod val="100000"/>
                <a:shade val="15000"/>
              </a:schemeClr>
            </a:solidFill>
            <a:prstDash val="sysDot"/>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5374EBC-34A1-5FA2-B2C8-3A4DC884D3A9}"/>
              </a:ext>
            </a:extLst>
          </p:cNvPr>
          <p:cNvSpPr/>
          <p:nvPr/>
        </p:nvSpPr>
        <p:spPr>
          <a:xfrm>
            <a:off x="10625249" y="1682783"/>
            <a:ext cx="1509131" cy="388191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A4A8901D-4464-E429-D6E0-07F9B5F4A924}"/>
              </a:ext>
            </a:extLst>
          </p:cNvPr>
          <p:cNvSpPr/>
          <p:nvPr/>
        </p:nvSpPr>
        <p:spPr>
          <a:xfrm>
            <a:off x="4971394" y="2115156"/>
            <a:ext cx="1244912" cy="1204852"/>
          </a:xfrm>
          <a:prstGeom prst="rect">
            <a:avLst/>
          </a:prstGeom>
          <a:solidFill>
            <a:srgbClr val="FFC0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BAE74B55-4963-219E-6E4E-8299B9562C7C}"/>
              </a:ext>
            </a:extLst>
          </p:cNvPr>
          <p:cNvSpPr/>
          <p:nvPr/>
        </p:nvSpPr>
        <p:spPr>
          <a:xfrm>
            <a:off x="5366049" y="2439408"/>
            <a:ext cx="540352" cy="508513"/>
          </a:xfrm>
          <a:prstGeom prst="rect">
            <a:avLst/>
          </a:prstGeom>
          <a:solidFill>
            <a:schemeClr val="tx1">
              <a:lumMod val="65000"/>
            </a:schemeClr>
          </a:solidFill>
          <a:ln>
            <a:solidFill>
              <a:schemeClr val="tx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 name="Straight Arrow Connector 26">
            <a:extLst>
              <a:ext uri="{FF2B5EF4-FFF2-40B4-BE49-F238E27FC236}">
                <a16:creationId xmlns:a16="http://schemas.microsoft.com/office/drawing/2014/main" id="{BD2A1B34-7CBD-3A69-5C28-936695D4B787}"/>
              </a:ext>
            </a:extLst>
          </p:cNvPr>
          <p:cNvCxnSpPr>
            <a:cxnSpLocks/>
          </p:cNvCxnSpPr>
          <p:nvPr/>
        </p:nvCxnSpPr>
        <p:spPr>
          <a:xfrm>
            <a:off x="5652115" y="2907937"/>
            <a:ext cx="0" cy="41207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2039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BD558C-911D-C670-8DE7-BF505F8B0D44}"/>
              </a:ext>
            </a:extLst>
          </p:cNvPr>
          <p:cNvSpPr>
            <a:spLocks noGrp="1"/>
          </p:cNvSpPr>
          <p:nvPr>
            <p:ph idx="1"/>
          </p:nvPr>
        </p:nvSpPr>
        <p:spPr>
          <a:xfrm>
            <a:off x="1240464" y="619433"/>
            <a:ext cx="10089523" cy="6114742"/>
          </a:xfrm>
        </p:spPr>
        <p:txBody>
          <a:bodyPr>
            <a:normAutofit lnSpcReduction="10000"/>
          </a:bodyPr>
          <a:lstStyle/>
          <a:p>
            <a:pPr marL="0" indent="0">
              <a:buNone/>
            </a:pPr>
            <a:r>
              <a:rPr lang="en-US" sz="2400" b="1" dirty="0"/>
              <a:t>Prototype has the following advantages:</a:t>
            </a:r>
            <a:br>
              <a:rPr lang="en-US" sz="2400" b="1" dirty="0"/>
            </a:br>
            <a:endParaRPr lang="en-US" sz="2400" b="1" dirty="0"/>
          </a:p>
          <a:p>
            <a:pPr>
              <a:spcAft>
                <a:spcPts val="600"/>
              </a:spcAft>
            </a:pPr>
            <a:r>
              <a:rPr lang="en-US" sz="2000" dirty="0"/>
              <a:t>Promotes the Edgewater Towers sustainability agenda.</a:t>
            </a:r>
          </a:p>
          <a:p>
            <a:pPr>
              <a:spcAft>
                <a:spcPts val="600"/>
              </a:spcAft>
            </a:pPr>
            <a:r>
              <a:rPr lang="en-US" sz="2000" dirty="0"/>
              <a:t>Turns our nature strip into an indigenous wildlife sanctuary for pollinating insects.</a:t>
            </a:r>
          </a:p>
          <a:p>
            <a:pPr>
              <a:spcAft>
                <a:spcPts val="600"/>
              </a:spcAft>
            </a:pPr>
            <a:r>
              <a:rPr lang="en-US" sz="2000" dirty="0"/>
              <a:t>Compliments the existing indigenous foreshore planting species.</a:t>
            </a:r>
          </a:p>
          <a:p>
            <a:pPr>
              <a:spcAft>
                <a:spcPts val="600"/>
              </a:spcAft>
            </a:pPr>
            <a:r>
              <a:rPr lang="en-US" sz="2000" dirty="0"/>
              <a:t>Is limited to only Approx. 20% of the nature strip so is a minimum approach.</a:t>
            </a:r>
          </a:p>
          <a:p>
            <a:pPr>
              <a:spcAft>
                <a:spcPts val="600"/>
              </a:spcAft>
            </a:pPr>
            <a:r>
              <a:rPr lang="en-AU" sz="2000" dirty="0"/>
              <a:t>Maximises planting opportunity immediately at Marine Parade Gate address/point of entry.</a:t>
            </a:r>
          </a:p>
          <a:p>
            <a:pPr>
              <a:spcAft>
                <a:spcPts val="600"/>
              </a:spcAft>
            </a:pPr>
            <a:r>
              <a:rPr lang="en-AU" sz="2000" dirty="0"/>
              <a:t>The current monthly sprinkler water testing will irrigate naturally.</a:t>
            </a:r>
          </a:p>
          <a:p>
            <a:pPr>
              <a:spcAft>
                <a:spcPts val="600"/>
              </a:spcAft>
            </a:pPr>
            <a:r>
              <a:rPr lang="en-AU" sz="2000" dirty="0"/>
              <a:t>Will allow a test period (1-2years) to see if it is possible to eliminate the deep grass routes and demonstrate the success or otherwise of the ground cover.</a:t>
            </a:r>
          </a:p>
          <a:p>
            <a:pPr>
              <a:spcAft>
                <a:spcPts val="600"/>
              </a:spcAft>
            </a:pPr>
            <a:r>
              <a:rPr lang="en-AU" sz="2000" dirty="0"/>
              <a:t>Prototype plantings can be used to propagate for later use.</a:t>
            </a:r>
          </a:p>
          <a:p>
            <a:pPr>
              <a:spcAft>
                <a:spcPts val="600"/>
              </a:spcAft>
            </a:pPr>
            <a:r>
              <a:rPr lang="en-AU" sz="2000" dirty="0"/>
              <a:t>Allows a good period of time where we can get resident feedback.</a:t>
            </a:r>
          </a:p>
          <a:p>
            <a:pPr>
              <a:spcAft>
                <a:spcPts val="600"/>
              </a:spcAft>
            </a:pPr>
            <a:r>
              <a:rPr lang="en-AU" sz="2000" dirty="0"/>
              <a:t>If the prototype plantings fail or fails to gain positive feedback traction it is easily reverted.</a:t>
            </a:r>
          </a:p>
          <a:p>
            <a:endParaRPr lang="en-AU" dirty="0"/>
          </a:p>
        </p:txBody>
      </p:sp>
    </p:spTree>
    <p:extLst>
      <p:ext uri="{BB962C8B-B14F-4D97-AF65-F5344CB8AC3E}">
        <p14:creationId xmlns:p14="http://schemas.microsoft.com/office/powerpoint/2010/main" val="76759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558D0-2AF4-5E8D-FEFF-EAFD7B95E127}"/>
              </a:ext>
            </a:extLst>
          </p:cNvPr>
          <p:cNvSpPr>
            <a:spLocks noGrp="1"/>
          </p:cNvSpPr>
          <p:nvPr>
            <p:ph type="ctrTitle"/>
          </p:nvPr>
        </p:nvSpPr>
        <p:spPr>
          <a:xfrm>
            <a:off x="728663" y="1422400"/>
            <a:ext cx="5367337" cy="2387600"/>
          </a:xfrm>
        </p:spPr>
        <p:txBody>
          <a:bodyPr>
            <a:normAutofit/>
          </a:bodyPr>
          <a:lstStyle/>
          <a:p>
            <a:pPr algn="l"/>
            <a:r>
              <a:rPr lang="en-AU" sz="5000">
                <a:solidFill>
                  <a:schemeClr val="bg1"/>
                </a:solidFill>
              </a:rPr>
              <a:t>What We’ve Done This Year</a:t>
            </a:r>
          </a:p>
        </p:txBody>
      </p:sp>
      <p:sp>
        <p:nvSpPr>
          <p:cNvPr id="86" name="Rectangle 85">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ll white building with many windows&#10;&#10;AI-generated content may be incorrect.">
            <a:extLst>
              <a:ext uri="{FF2B5EF4-FFF2-40B4-BE49-F238E27FC236}">
                <a16:creationId xmlns:a16="http://schemas.microsoft.com/office/drawing/2014/main" id="{E6D06A98-A232-378D-5DB1-2CEF4A39300A}"/>
              </a:ext>
            </a:extLst>
          </p:cNvPr>
          <p:cNvPicPr>
            <a:picLocks noChangeAspect="1"/>
          </p:cNvPicPr>
          <p:nvPr/>
        </p:nvPicPr>
        <p:blipFill>
          <a:blip r:embed="rId2">
            <a:extLst>
              <a:ext uri="{28A0092B-C50C-407E-A947-70E740481C1C}">
                <a14:useLocalDpi xmlns:a14="http://schemas.microsoft.com/office/drawing/2010/main" val="0"/>
              </a:ext>
            </a:extLst>
          </a:blip>
          <a:srcRect t="9741" r="-2" b="7556"/>
          <a:stretch>
            <a:fillRect/>
          </a:stretch>
        </p:blipFill>
        <p:spPr>
          <a:xfrm>
            <a:off x="6784346" y="1056303"/>
            <a:ext cx="4404979" cy="4640737"/>
          </a:xfrm>
          <a:prstGeom prst="rect">
            <a:avLst/>
          </a:prstGeom>
        </p:spPr>
      </p:pic>
    </p:spTree>
    <p:extLst>
      <p:ext uri="{BB962C8B-B14F-4D97-AF65-F5344CB8AC3E}">
        <p14:creationId xmlns:p14="http://schemas.microsoft.com/office/powerpoint/2010/main" val="779693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0A8F11B-0D38-4088-BF38-593C93650E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19121" y="2287586"/>
            <a:ext cx="2819841" cy="2284414"/>
          </a:xfrm>
          <a:prstGeom prst="rect">
            <a:avLst/>
          </a:prstGeom>
        </p:spPr>
      </p:pic>
      <p:pic>
        <p:nvPicPr>
          <p:cNvPr id="17" name="Picture 16">
            <a:extLst>
              <a:ext uri="{FF2B5EF4-FFF2-40B4-BE49-F238E27FC236}">
                <a16:creationId xmlns:a16="http://schemas.microsoft.com/office/drawing/2014/main" id="{56E40A3C-21E3-4578-A9BB-48586015B8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104868" y="-2269562"/>
            <a:ext cx="2819843" cy="2347660"/>
          </a:xfrm>
          <a:prstGeom prst="rect">
            <a:avLst/>
          </a:prstGeom>
        </p:spPr>
      </p:pic>
      <p:sp>
        <p:nvSpPr>
          <p:cNvPr id="2" name="Title 1">
            <a:extLst>
              <a:ext uri="{FF2B5EF4-FFF2-40B4-BE49-F238E27FC236}">
                <a16:creationId xmlns:a16="http://schemas.microsoft.com/office/drawing/2014/main" id="{1019F0A8-B2B6-A741-950B-DEA3FE677C38}"/>
              </a:ext>
            </a:extLst>
          </p:cNvPr>
          <p:cNvSpPr>
            <a:spLocks noGrp="1"/>
          </p:cNvSpPr>
          <p:nvPr>
            <p:ph type="title"/>
          </p:nvPr>
        </p:nvSpPr>
        <p:spPr>
          <a:xfrm>
            <a:off x="748955" y="928273"/>
            <a:ext cx="3400167" cy="707886"/>
          </a:xfrm>
        </p:spPr>
        <p:txBody>
          <a:bodyPr>
            <a:noAutofit/>
          </a:bodyPr>
          <a:lstStyle/>
          <a:p>
            <a:pPr algn="ctr"/>
            <a:r>
              <a:rPr lang="en-US" sz="4800" dirty="0"/>
              <a:t>FUTURE VISION</a:t>
            </a:r>
          </a:p>
        </p:txBody>
      </p:sp>
      <p:sp>
        <p:nvSpPr>
          <p:cNvPr id="4" name="Text Placeholder 3">
            <a:extLst>
              <a:ext uri="{FF2B5EF4-FFF2-40B4-BE49-F238E27FC236}">
                <a16:creationId xmlns:a16="http://schemas.microsoft.com/office/drawing/2014/main" id="{36C81190-BAEF-CF40-BFA7-5A9385B1006B}"/>
              </a:ext>
            </a:extLst>
          </p:cNvPr>
          <p:cNvSpPr>
            <a:spLocks noGrp="1"/>
          </p:cNvSpPr>
          <p:nvPr>
            <p:ph type="body" sz="half" idx="2"/>
          </p:nvPr>
        </p:nvSpPr>
        <p:spPr>
          <a:xfrm>
            <a:off x="942976" y="2696447"/>
            <a:ext cx="2783215" cy="1588852"/>
          </a:xfrm>
        </p:spPr>
        <p:txBody>
          <a:bodyPr>
            <a:normAutofit/>
          </a:bodyPr>
          <a:lstStyle/>
          <a:p>
            <a:pPr algn="ctr"/>
            <a:r>
              <a:rPr lang="en-US" sz="3600" i="1" dirty="0">
                <a:solidFill>
                  <a:schemeClr val="tx2">
                    <a:lumMod val="50000"/>
                    <a:lumOff val="50000"/>
                  </a:schemeClr>
                </a:solidFill>
              </a:rPr>
              <a:t>We want your ideas!</a:t>
            </a:r>
          </a:p>
          <a:p>
            <a:pPr algn="ctr"/>
            <a:endParaRPr lang="en-US" sz="1050" i="1" dirty="0"/>
          </a:p>
        </p:txBody>
      </p:sp>
      <p:sp>
        <p:nvSpPr>
          <p:cNvPr id="3" name="Heart 2">
            <a:extLst>
              <a:ext uri="{FF2B5EF4-FFF2-40B4-BE49-F238E27FC236}">
                <a16:creationId xmlns:a16="http://schemas.microsoft.com/office/drawing/2014/main" id="{2F403294-3B77-C24B-BE18-2CC5C48CDC3B}"/>
              </a:ext>
            </a:extLst>
          </p:cNvPr>
          <p:cNvSpPr/>
          <p:nvPr/>
        </p:nvSpPr>
        <p:spPr>
          <a:xfrm>
            <a:off x="6194601" y="4843463"/>
            <a:ext cx="2549349" cy="199161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loud 7">
            <a:extLst>
              <a:ext uri="{FF2B5EF4-FFF2-40B4-BE49-F238E27FC236}">
                <a16:creationId xmlns:a16="http://schemas.microsoft.com/office/drawing/2014/main" id="{EACF8222-8857-FB47-AFEA-D34317C9D061}"/>
              </a:ext>
            </a:extLst>
          </p:cNvPr>
          <p:cNvSpPr/>
          <p:nvPr/>
        </p:nvSpPr>
        <p:spPr>
          <a:xfrm>
            <a:off x="4380607" y="2696446"/>
            <a:ext cx="4754622" cy="210026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n 9">
            <a:extLst>
              <a:ext uri="{FF2B5EF4-FFF2-40B4-BE49-F238E27FC236}">
                <a16:creationId xmlns:a16="http://schemas.microsoft.com/office/drawing/2014/main" id="{E0532534-3228-CD4B-B779-035981053F32}"/>
              </a:ext>
            </a:extLst>
          </p:cNvPr>
          <p:cNvSpPr/>
          <p:nvPr/>
        </p:nvSpPr>
        <p:spPr>
          <a:xfrm>
            <a:off x="3523365" y="-16357"/>
            <a:ext cx="3843338" cy="3121819"/>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9701F46-CCE1-0E45-93DE-98E37BD099F9}"/>
              </a:ext>
            </a:extLst>
          </p:cNvPr>
          <p:cNvSpPr txBox="1"/>
          <p:nvPr/>
        </p:nvSpPr>
        <p:spPr>
          <a:xfrm>
            <a:off x="6757918" y="5241931"/>
            <a:ext cx="1465812" cy="830997"/>
          </a:xfrm>
          <a:prstGeom prst="rect">
            <a:avLst/>
          </a:prstGeom>
          <a:noFill/>
        </p:spPr>
        <p:txBody>
          <a:bodyPr wrap="square" rtlCol="0">
            <a:spAutoFit/>
          </a:bodyPr>
          <a:lstStyle/>
          <a:p>
            <a:pPr algn="ctr"/>
            <a:r>
              <a:rPr lang="en-US" sz="4800" dirty="0">
                <a:solidFill>
                  <a:schemeClr val="bg1"/>
                </a:solidFill>
              </a:rPr>
              <a:t>Fun!</a:t>
            </a:r>
          </a:p>
        </p:txBody>
      </p:sp>
      <p:sp>
        <p:nvSpPr>
          <p:cNvPr id="13" name="TextBox 12">
            <a:extLst>
              <a:ext uri="{FF2B5EF4-FFF2-40B4-BE49-F238E27FC236}">
                <a16:creationId xmlns:a16="http://schemas.microsoft.com/office/drawing/2014/main" id="{A482902C-B5B6-664D-AF6A-4700558FBBD9}"/>
              </a:ext>
            </a:extLst>
          </p:cNvPr>
          <p:cNvSpPr txBox="1"/>
          <p:nvPr/>
        </p:nvSpPr>
        <p:spPr>
          <a:xfrm>
            <a:off x="4217565" y="1081300"/>
            <a:ext cx="2540353" cy="707886"/>
          </a:xfrm>
          <a:prstGeom prst="rect">
            <a:avLst/>
          </a:prstGeom>
          <a:noFill/>
        </p:spPr>
        <p:txBody>
          <a:bodyPr wrap="square" rtlCol="0">
            <a:spAutoFit/>
          </a:bodyPr>
          <a:lstStyle/>
          <a:p>
            <a:pPr algn="ctr"/>
            <a:r>
              <a:rPr lang="en-US" sz="4000" dirty="0">
                <a:solidFill>
                  <a:schemeClr val="bg1"/>
                </a:solidFill>
              </a:rPr>
              <a:t>Events!</a:t>
            </a:r>
          </a:p>
        </p:txBody>
      </p:sp>
      <p:pic>
        <p:nvPicPr>
          <p:cNvPr id="12" name="Picture 11">
            <a:extLst>
              <a:ext uri="{FF2B5EF4-FFF2-40B4-BE49-F238E27FC236}">
                <a16:creationId xmlns:a16="http://schemas.microsoft.com/office/drawing/2014/main" id="{60BDFE71-1922-491D-A026-90D7BC1ED4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9441515" y="4572000"/>
            <a:ext cx="2783215" cy="2284414"/>
          </a:xfrm>
          <a:prstGeom prst="rect">
            <a:avLst/>
          </a:prstGeom>
        </p:spPr>
      </p:pic>
      <p:pic>
        <p:nvPicPr>
          <p:cNvPr id="1028" name="Picture 4" descr="Trumpet Vine Root System - Learn About Trumpet Vine Root Depth And Removal">
            <a:extLst>
              <a:ext uri="{FF2B5EF4-FFF2-40B4-BE49-F238E27FC236}">
                <a16:creationId xmlns:a16="http://schemas.microsoft.com/office/drawing/2014/main" id="{8CEA17AB-BCFA-FE48-95E7-0084F2B69EB9}"/>
              </a:ext>
            </a:extLst>
          </p:cNvPr>
          <p:cNvPicPr>
            <a:picLocks noChangeAspect="1" noChangeArrowheads="1"/>
          </p:cNvPicPr>
          <p:nvPr/>
        </p:nvPicPr>
        <p:blipFill rotWithShape="1">
          <a:blip r:embed="rId5" cstate="email">
            <a:alphaModFix/>
            <a:extLst>
              <a:ext uri="{28A0092B-C50C-407E-A947-70E740481C1C}">
                <a14:useLocalDpi xmlns:a14="http://schemas.microsoft.com/office/drawing/2010/main"/>
              </a:ext>
            </a:extLst>
          </a:blip>
          <a:srcRect/>
          <a:stretch/>
        </p:blipFill>
        <p:spPr bwMode="auto">
          <a:xfrm>
            <a:off x="0" y="0"/>
            <a:ext cx="95153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C1C531-45A9-7841-B086-225DACAFCCC8}"/>
              </a:ext>
            </a:extLst>
          </p:cNvPr>
          <p:cNvSpPr txBox="1"/>
          <p:nvPr/>
        </p:nvSpPr>
        <p:spPr>
          <a:xfrm>
            <a:off x="4828822" y="3300413"/>
            <a:ext cx="3843338" cy="984885"/>
          </a:xfrm>
          <a:prstGeom prst="rect">
            <a:avLst/>
          </a:prstGeom>
          <a:noFill/>
        </p:spPr>
        <p:txBody>
          <a:bodyPr wrap="square" rtlCol="0">
            <a:spAutoFit/>
          </a:bodyPr>
          <a:lstStyle/>
          <a:p>
            <a:pPr algn="ctr"/>
            <a:r>
              <a:rPr lang="en-US" sz="4000" dirty="0">
                <a:solidFill>
                  <a:schemeClr val="bg1"/>
                </a:solidFill>
              </a:rPr>
              <a:t>Conversations</a:t>
            </a:r>
          </a:p>
          <a:p>
            <a:endParaRPr lang="en-US" dirty="0"/>
          </a:p>
        </p:txBody>
      </p:sp>
      <p:sp>
        <p:nvSpPr>
          <p:cNvPr id="5" name="TextBox 4">
            <a:extLst>
              <a:ext uri="{FF2B5EF4-FFF2-40B4-BE49-F238E27FC236}">
                <a16:creationId xmlns:a16="http://schemas.microsoft.com/office/drawing/2014/main" id="{6217B3D5-DDD3-344A-B854-534D2979048D}"/>
              </a:ext>
            </a:extLst>
          </p:cNvPr>
          <p:cNvSpPr txBox="1"/>
          <p:nvPr/>
        </p:nvSpPr>
        <p:spPr>
          <a:xfrm>
            <a:off x="1321594" y="5979929"/>
            <a:ext cx="5385871" cy="707886"/>
          </a:xfrm>
          <a:prstGeom prst="rect">
            <a:avLst/>
          </a:prstGeom>
          <a:noFill/>
        </p:spPr>
        <p:txBody>
          <a:bodyPr wrap="square" rtlCol="0">
            <a:spAutoFit/>
          </a:bodyPr>
          <a:lstStyle/>
          <a:p>
            <a:r>
              <a:rPr lang="en-US" sz="4000" dirty="0">
                <a:solidFill>
                  <a:schemeClr val="tx2">
                    <a:lumMod val="50000"/>
                    <a:lumOff val="50000"/>
                  </a:schemeClr>
                </a:solidFill>
              </a:rPr>
              <a:t>PLEASE JOIN IN!</a:t>
            </a:r>
          </a:p>
        </p:txBody>
      </p:sp>
      <p:pic>
        <p:nvPicPr>
          <p:cNvPr id="1030" name="Picture 6" descr="30 Rooftop Garden Design Ideas Adding Freshness to Your Urban Home | Carport  designs, Green roof, Roof plants">
            <a:extLst>
              <a:ext uri="{FF2B5EF4-FFF2-40B4-BE49-F238E27FC236}">
                <a16:creationId xmlns:a16="http://schemas.microsoft.com/office/drawing/2014/main" id="{5628026E-B5D4-3347-BC4F-CDB4E2CA4A8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404887" y="2316487"/>
            <a:ext cx="2819843" cy="2440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auty Pergola Cover Design- Pergola Plant Cover Ideas-Aluminum  Shade-Sunshield | Pergola, Aluminum patio awnings, Covered pergola">
            <a:extLst>
              <a:ext uri="{FF2B5EF4-FFF2-40B4-BE49-F238E27FC236}">
                <a16:creationId xmlns:a16="http://schemas.microsoft.com/office/drawing/2014/main" id="{85591760-6AEC-054D-BDCD-25772CD65C4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115550" y="4201"/>
            <a:ext cx="2109180" cy="23554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18,178 Green Building Photos and Premium High Res Pictures - Getty Images">
            <a:extLst>
              <a:ext uri="{FF2B5EF4-FFF2-40B4-BE49-F238E27FC236}">
                <a16:creationId xmlns:a16="http://schemas.microsoft.com/office/drawing/2014/main" id="{FE7B1AA9-FC1E-1B4D-A046-504F8C18AC6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294259" y="1"/>
            <a:ext cx="1935976" cy="2316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106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3BF2E-DCA6-2F8F-901E-67A7E194841B}"/>
            </a:ext>
          </a:extLst>
        </p:cNvPr>
        <p:cNvGrpSpPr/>
        <p:nvPr/>
      </p:nvGrpSpPr>
      <p:grpSpPr>
        <a:xfrm>
          <a:off x="0" y="0"/>
          <a:ext cx="0" cy="0"/>
          <a:chOff x="0" y="0"/>
          <a:chExt cx="0" cy="0"/>
        </a:xfrm>
      </p:grpSpPr>
      <p:pic>
        <p:nvPicPr>
          <p:cNvPr id="7" name="Picture 3" descr="CB5E599B-2A7F-445C-ACC6-6F6E613DEFCF@telstra">
            <a:extLst>
              <a:ext uri="{FF2B5EF4-FFF2-40B4-BE49-F238E27FC236}">
                <a16:creationId xmlns:a16="http://schemas.microsoft.com/office/drawing/2014/main" id="{2DC615B2-046B-C514-7D7D-0FF2CD299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393" y="1305819"/>
            <a:ext cx="9193213" cy="517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EE5FB09-9F81-33DA-20FB-FE57F184221D}"/>
              </a:ext>
            </a:extLst>
          </p:cNvPr>
          <p:cNvSpPr/>
          <p:nvPr/>
        </p:nvSpPr>
        <p:spPr>
          <a:xfrm>
            <a:off x="325691" y="276360"/>
            <a:ext cx="11162116" cy="769441"/>
          </a:xfrm>
          <a:prstGeom prst="rect">
            <a:avLst/>
          </a:prstGeom>
        </p:spPr>
        <p:txBody>
          <a:bodyPr wrap="square">
            <a:spAutoFit/>
          </a:bodyPr>
          <a:lstStyle/>
          <a:p>
            <a:pPr algn="ctr"/>
            <a:r>
              <a:rPr lang="en-AU" sz="4400" dirty="0"/>
              <a:t> 7 - 9. Financial Statements &amp; Budgets</a:t>
            </a:r>
          </a:p>
        </p:txBody>
      </p:sp>
      <p:sp>
        <p:nvSpPr>
          <p:cNvPr id="9" name="TextBox 8">
            <a:extLst>
              <a:ext uri="{FF2B5EF4-FFF2-40B4-BE49-F238E27FC236}">
                <a16:creationId xmlns:a16="http://schemas.microsoft.com/office/drawing/2014/main" id="{8472C1AF-73A0-B5CB-EFA2-BE1B9E546B57}"/>
              </a:ext>
            </a:extLst>
          </p:cNvPr>
          <p:cNvSpPr txBox="1"/>
          <p:nvPr/>
        </p:nvSpPr>
        <p:spPr>
          <a:xfrm>
            <a:off x="2544481" y="6477001"/>
            <a:ext cx="6799939" cy="369332"/>
          </a:xfrm>
          <a:prstGeom prst="rect">
            <a:avLst/>
          </a:prstGeom>
          <a:noFill/>
        </p:spPr>
        <p:txBody>
          <a:bodyPr wrap="none" rtlCol="0">
            <a:spAutoFit/>
          </a:bodyPr>
          <a:lstStyle/>
          <a:p>
            <a:pPr algn="ctr"/>
            <a:r>
              <a:rPr lang="en-AU" dirty="0"/>
              <a:t>Image Credit: Doug </a:t>
            </a:r>
            <a:r>
              <a:rPr lang="en-AU" dirty="0" err="1"/>
              <a:t>Gimesy</a:t>
            </a:r>
            <a:r>
              <a:rPr lang="en-AU" dirty="0"/>
              <a:t> Conservation and Wildlife Photography</a:t>
            </a:r>
          </a:p>
        </p:txBody>
      </p:sp>
    </p:spTree>
    <p:extLst>
      <p:ext uri="{BB962C8B-B14F-4D97-AF65-F5344CB8AC3E}">
        <p14:creationId xmlns:p14="http://schemas.microsoft.com/office/powerpoint/2010/main" val="28804106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782E-28D4-6B55-0150-EA19E9514337}"/>
              </a:ext>
            </a:extLst>
          </p:cNvPr>
          <p:cNvSpPr>
            <a:spLocks noGrp="1"/>
          </p:cNvSpPr>
          <p:nvPr>
            <p:ph type="title"/>
          </p:nvPr>
        </p:nvSpPr>
        <p:spPr>
          <a:xfrm>
            <a:off x="4239491" y="420688"/>
            <a:ext cx="3713018" cy="1037648"/>
          </a:xfrm>
        </p:spPr>
        <p:txBody>
          <a:bodyPr/>
          <a:lstStyle/>
          <a:p>
            <a:r>
              <a:rPr lang="en-AU" dirty="0"/>
              <a:t>Quarterly Fees</a:t>
            </a:r>
          </a:p>
        </p:txBody>
      </p:sp>
      <p:graphicFrame>
        <p:nvGraphicFramePr>
          <p:cNvPr id="4" name="Content Placeholder 3">
            <a:extLst>
              <a:ext uri="{FF2B5EF4-FFF2-40B4-BE49-F238E27FC236}">
                <a16:creationId xmlns:a16="http://schemas.microsoft.com/office/drawing/2014/main" id="{F85B392F-A04D-1D11-FFE3-F88506E86C4E}"/>
              </a:ext>
            </a:extLst>
          </p:cNvPr>
          <p:cNvGraphicFramePr>
            <a:graphicFrameLocks noGrp="1"/>
          </p:cNvGraphicFramePr>
          <p:nvPr>
            <p:ph idx="1"/>
            <p:extLst>
              <p:ext uri="{D42A27DB-BD31-4B8C-83A1-F6EECF244321}">
                <p14:modId xmlns:p14="http://schemas.microsoft.com/office/powerpoint/2010/main" val="3501014979"/>
              </p:ext>
            </p:extLst>
          </p:nvPr>
        </p:nvGraphicFramePr>
        <p:xfrm>
          <a:off x="4151168" y="2210088"/>
          <a:ext cx="3889664" cy="3708400"/>
        </p:xfrm>
        <a:graphic>
          <a:graphicData uri="http://schemas.openxmlformats.org/drawingml/2006/table">
            <a:tbl>
              <a:tblPr firstRow="1" bandRow="1">
                <a:tableStyleId>{5C22544A-7EE6-4342-B048-85BDC9FD1C3A}</a:tableStyleId>
              </a:tblPr>
              <a:tblGrid>
                <a:gridCol w="1792432">
                  <a:extLst>
                    <a:ext uri="{9D8B030D-6E8A-4147-A177-3AD203B41FA5}">
                      <a16:colId xmlns:a16="http://schemas.microsoft.com/office/drawing/2014/main" val="662659804"/>
                    </a:ext>
                  </a:extLst>
                </a:gridCol>
                <a:gridCol w="2097232">
                  <a:extLst>
                    <a:ext uri="{9D8B030D-6E8A-4147-A177-3AD203B41FA5}">
                      <a16:colId xmlns:a16="http://schemas.microsoft.com/office/drawing/2014/main" val="3235589413"/>
                    </a:ext>
                  </a:extLst>
                </a:gridCol>
              </a:tblGrid>
              <a:tr h="370840">
                <a:tc>
                  <a:txBody>
                    <a:bodyPr/>
                    <a:lstStyle/>
                    <a:p>
                      <a:pPr algn="ctr"/>
                      <a:r>
                        <a:rPr lang="en-AU" dirty="0"/>
                        <a:t>Year</a:t>
                      </a:r>
                    </a:p>
                  </a:txBody>
                  <a:tcPr/>
                </a:tc>
                <a:tc>
                  <a:txBody>
                    <a:bodyPr/>
                    <a:lstStyle/>
                    <a:p>
                      <a:pPr algn="ctr"/>
                      <a:r>
                        <a:rPr lang="en-AU" dirty="0"/>
                        <a:t>Quarterly Fee</a:t>
                      </a:r>
                    </a:p>
                  </a:txBody>
                  <a:tcPr/>
                </a:tc>
                <a:extLst>
                  <a:ext uri="{0D108BD9-81ED-4DB2-BD59-A6C34878D82A}">
                    <a16:rowId xmlns:a16="http://schemas.microsoft.com/office/drawing/2014/main" val="3439875210"/>
                  </a:ext>
                </a:extLst>
              </a:tr>
              <a:tr h="370840">
                <a:tc>
                  <a:txBody>
                    <a:bodyPr/>
                    <a:lstStyle/>
                    <a:p>
                      <a:pPr algn="ctr"/>
                      <a:r>
                        <a:rPr lang="en-AU" dirty="0"/>
                        <a:t>2017</a:t>
                      </a:r>
                    </a:p>
                  </a:txBody>
                  <a:tcPr/>
                </a:tc>
                <a:tc>
                  <a:txBody>
                    <a:bodyPr/>
                    <a:lstStyle/>
                    <a:p>
                      <a:pPr algn="ctr"/>
                      <a:r>
                        <a:rPr lang="en-AU" dirty="0"/>
                        <a:t>$1,250</a:t>
                      </a:r>
                    </a:p>
                  </a:txBody>
                  <a:tcPr/>
                </a:tc>
                <a:extLst>
                  <a:ext uri="{0D108BD9-81ED-4DB2-BD59-A6C34878D82A}">
                    <a16:rowId xmlns:a16="http://schemas.microsoft.com/office/drawing/2014/main" val="297212947"/>
                  </a:ext>
                </a:extLst>
              </a:tr>
              <a:tr h="370840">
                <a:tc>
                  <a:txBody>
                    <a:bodyPr/>
                    <a:lstStyle/>
                    <a:p>
                      <a:pPr algn="ctr"/>
                      <a:r>
                        <a:rPr lang="en-AU" dirty="0"/>
                        <a:t>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$1,250</a:t>
                      </a:r>
                    </a:p>
                  </a:txBody>
                  <a:tcPr/>
                </a:tc>
                <a:extLst>
                  <a:ext uri="{0D108BD9-81ED-4DB2-BD59-A6C34878D82A}">
                    <a16:rowId xmlns:a16="http://schemas.microsoft.com/office/drawing/2014/main" val="478562624"/>
                  </a:ext>
                </a:extLst>
              </a:tr>
              <a:tr h="370840">
                <a:tc>
                  <a:txBody>
                    <a:bodyPr/>
                    <a:lstStyle/>
                    <a:p>
                      <a:pPr algn="ctr"/>
                      <a:r>
                        <a:rPr lang="en-AU" dirty="0"/>
                        <a:t>2019</a:t>
                      </a:r>
                    </a:p>
                  </a:txBody>
                  <a:tcPr/>
                </a:tc>
                <a:tc>
                  <a:txBody>
                    <a:bodyPr/>
                    <a:lstStyle/>
                    <a:p>
                      <a:pPr algn="ctr"/>
                      <a:r>
                        <a:rPr lang="en-AU" dirty="0"/>
                        <a:t>$1,225</a:t>
                      </a:r>
                    </a:p>
                  </a:txBody>
                  <a:tcPr/>
                </a:tc>
                <a:extLst>
                  <a:ext uri="{0D108BD9-81ED-4DB2-BD59-A6C34878D82A}">
                    <a16:rowId xmlns:a16="http://schemas.microsoft.com/office/drawing/2014/main" val="2285254526"/>
                  </a:ext>
                </a:extLst>
              </a:tr>
              <a:tr h="370840">
                <a:tc>
                  <a:txBody>
                    <a:bodyPr/>
                    <a:lstStyle/>
                    <a:p>
                      <a:pPr algn="ctr"/>
                      <a:r>
                        <a:rPr lang="en-AU" dirty="0"/>
                        <a:t>2020</a:t>
                      </a:r>
                    </a:p>
                  </a:txBody>
                  <a:tcPr/>
                </a:tc>
                <a:tc>
                  <a:txBody>
                    <a:bodyPr/>
                    <a:lstStyle/>
                    <a:p>
                      <a:pPr algn="ctr"/>
                      <a:r>
                        <a:rPr lang="en-AU" dirty="0"/>
                        <a:t>$1,225</a:t>
                      </a:r>
                    </a:p>
                  </a:txBody>
                  <a:tcPr/>
                </a:tc>
                <a:extLst>
                  <a:ext uri="{0D108BD9-81ED-4DB2-BD59-A6C34878D82A}">
                    <a16:rowId xmlns:a16="http://schemas.microsoft.com/office/drawing/2014/main" val="579181839"/>
                  </a:ext>
                </a:extLst>
              </a:tr>
              <a:tr h="370840">
                <a:tc>
                  <a:txBody>
                    <a:bodyPr/>
                    <a:lstStyle/>
                    <a:p>
                      <a:pPr algn="ctr"/>
                      <a:r>
                        <a:rPr lang="en-AU" dirty="0"/>
                        <a:t>2021</a:t>
                      </a:r>
                    </a:p>
                  </a:txBody>
                  <a:tcPr/>
                </a:tc>
                <a:tc>
                  <a:txBody>
                    <a:bodyPr/>
                    <a:lstStyle/>
                    <a:p>
                      <a:pPr algn="ctr"/>
                      <a:r>
                        <a:rPr lang="en-AU" dirty="0"/>
                        <a:t>$1,225</a:t>
                      </a:r>
                    </a:p>
                  </a:txBody>
                  <a:tcPr/>
                </a:tc>
                <a:extLst>
                  <a:ext uri="{0D108BD9-81ED-4DB2-BD59-A6C34878D82A}">
                    <a16:rowId xmlns:a16="http://schemas.microsoft.com/office/drawing/2014/main" val="1132428177"/>
                  </a:ext>
                </a:extLst>
              </a:tr>
              <a:tr h="370840">
                <a:tc>
                  <a:txBody>
                    <a:bodyPr/>
                    <a:lstStyle/>
                    <a:p>
                      <a:pPr algn="ctr"/>
                      <a:r>
                        <a:rPr lang="en-AU" dirty="0"/>
                        <a:t>2022</a:t>
                      </a:r>
                    </a:p>
                  </a:txBody>
                  <a:tcPr/>
                </a:tc>
                <a:tc>
                  <a:txBody>
                    <a:bodyPr/>
                    <a:lstStyle/>
                    <a:p>
                      <a:pPr algn="ctr"/>
                      <a:r>
                        <a:rPr lang="en-AU" dirty="0"/>
                        <a:t>$1,430</a:t>
                      </a:r>
                    </a:p>
                  </a:txBody>
                  <a:tcPr/>
                </a:tc>
                <a:extLst>
                  <a:ext uri="{0D108BD9-81ED-4DB2-BD59-A6C34878D82A}">
                    <a16:rowId xmlns:a16="http://schemas.microsoft.com/office/drawing/2014/main" val="1376740645"/>
                  </a:ext>
                </a:extLst>
              </a:tr>
              <a:tr h="370840">
                <a:tc>
                  <a:txBody>
                    <a:bodyPr/>
                    <a:lstStyle/>
                    <a:p>
                      <a:pPr algn="ctr"/>
                      <a:r>
                        <a:rPr lang="en-AU" dirty="0"/>
                        <a:t>2023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$1,430</a:t>
                      </a:r>
                    </a:p>
                  </a:txBody>
                  <a:tcPr/>
                </a:tc>
                <a:extLst>
                  <a:ext uri="{0D108BD9-81ED-4DB2-BD59-A6C34878D82A}">
                    <a16:rowId xmlns:a16="http://schemas.microsoft.com/office/drawing/2014/main" val="2451950215"/>
                  </a:ext>
                </a:extLst>
              </a:tr>
              <a:tr h="370840">
                <a:tc>
                  <a:txBody>
                    <a:bodyPr/>
                    <a:lstStyle/>
                    <a:p>
                      <a:pPr algn="ctr"/>
                      <a:r>
                        <a:rPr lang="en-AU" dirty="0"/>
                        <a:t>2024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$1,430</a:t>
                      </a:r>
                    </a:p>
                  </a:txBody>
                  <a:tcPr/>
                </a:tc>
                <a:extLst>
                  <a:ext uri="{0D108BD9-81ED-4DB2-BD59-A6C34878D82A}">
                    <a16:rowId xmlns:a16="http://schemas.microsoft.com/office/drawing/2014/main" val="3688070915"/>
                  </a:ext>
                </a:extLst>
              </a:tr>
              <a:tr h="370840">
                <a:tc>
                  <a:txBody>
                    <a:bodyPr/>
                    <a:lstStyle/>
                    <a:p>
                      <a:pPr algn="ctr"/>
                      <a:r>
                        <a:rPr lang="en-AU" dirty="0"/>
                        <a:t>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$1,430</a:t>
                      </a:r>
                    </a:p>
                  </a:txBody>
                  <a:tcPr/>
                </a:tc>
                <a:extLst>
                  <a:ext uri="{0D108BD9-81ED-4DB2-BD59-A6C34878D82A}">
                    <a16:rowId xmlns:a16="http://schemas.microsoft.com/office/drawing/2014/main" val="1571416479"/>
                  </a:ext>
                </a:extLst>
              </a:tr>
            </a:tbl>
          </a:graphicData>
        </a:graphic>
      </p:graphicFrame>
    </p:spTree>
    <p:extLst>
      <p:ext uri="{BB962C8B-B14F-4D97-AF65-F5344CB8AC3E}">
        <p14:creationId xmlns:p14="http://schemas.microsoft.com/office/powerpoint/2010/main" val="18437710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E6EF-136F-6608-13DF-59FA050D9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3A66E-819D-DAC3-CCD2-963663E73687}"/>
              </a:ext>
            </a:extLst>
          </p:cNvPr>
          <p:cNvSpPr>
            <a:spLocks noGrp="1"/>
          </p:cNvSpPr>
          <p:nvPr>
            <p:ph type="title"/>
          </p:nvPr>
        </p:nvSpPr>
        <p:spPr>
          <a:xfrm>
            <a:off x="5167745" y="420688"/>
            <a:ext cx="1856509" cy="1037648"/>
          </a:xfrm>
        </p:spPr>
        <p:txBody>
          <a:bodyPr/>
          <a:lstStyle/>
          <a:p>
            <a:r>
              <a:rPr lang="en-AU" dirty="0"/>
              <a:t>Arrears</a:t>
            </a:r>
          </a:p>
        </p:txBody>
      </p:sp>
      <p:graphicFrame>
        <p:nvGraphicFramePr>
          <p:cNvPr id="4" name="Content Placeholder 3">
            <a:extLst>
              <a:ext uri="{FF2B5EF4-FFF2-40B4-BE49-F238E27FC236}">
                <a16:creationId xmlns:a16="http://schemas.microsoft.com/office/drawing/2014/main" id="{9A4CA53E-010B-8500-96C1-A663200A485B}"/>
              </a:ext>
            </a:extLst>
          </p:cNvPr>
          <p:cNvGraphicFramePr>
            <a:graphicFrameLocks noGrp="1"/>
          </p:cNvGraphicFramePr>
          <p:nvPr>
            <p:ph idx="1"/>
            <p:extLst>
              <p:ext uri="{D42A27DB-BD31-4B8C-83A1-F6EECF244321}">
                <p14:modId xmlns:p14="http://schemas.microsoft.com/office/powerpoint/2010/main" val="3021907244"/>
              </p:ext>
            </p:extLst>
          </p:nvPr>
        </p:nvGraphicFramePr>
        <p:xfrm>
          <a:off x="4151167" y="1905288"/>
          <a:ext cx="3889664" cy="2966720"/>
        </p:xfrm>
        <a:graphic>
          <a:graphicData uri="http://schemas.openxmlformats.org/drawingml/2006/table">
            <a:tbl>
              <a:tblPr firstRow="1" bandRow="1">
                <a:tableStyleId>{5C22544A-7EE6-4342-B048-85BDC9FD1C3A}</a:tableStyleId>
              </a:tblPr>
              <a:tblGrid>
                <a:gridCol w="1792432">
                  <a:extLst>
                    <a:ext uri="{9D8B030D-6E8A-4147-A177-3AD203B41FA5}">
                      <a16:colId xmlns:a16="http://schemas.microsoft.com/office/drawing/2014/main" val="662659804"/>
                    </a:ext>
                  </a:extLst>
                </a:gridCol>
                <a:gridCol w="2097232">
                  <a:extLst>
                    <a:ext uri="{9D8B030D-6E8A-4147-A177-3AD203B41FA5}">
                      <a16:colId xmlns:a16="http://schemas.microsoft.com/office/drawing/2014/main" val="3235589413"/>
                    </a:ext>
                  </a:extLst>
                </a:gridCol>
              </a:tblGrid>
              <a:tr h="370840">
                <a:tc>
                  <a:txBody>
                    <a:bodyPr/>
                    <a:lstStyle/>
                    <a:p>
                      <a:pPr algn="ctr"/>
                      <a:r>
                        <a:rPr lang="en-AU" dirty="0"/>
                        <a:t>Year</a:t>
                      </a:r>
                    </a:p>
                  </a:txBody>
                  <a:tcPr/>
                </a:tc>
                <a:tc>
                  <a:txBody>
                    <a:bodyPr/>
                    <a:lstStyle/>
                    <a:p>
                      <a:pPr algn="ctr"/>
                      <a:r>
                        <a:rPr lang="en-AU" dirty="0"/>
                        <a:t>Quarterly Fee</a:t>
                      </a:r>
                    </a:p>
                  </a:txBody>
                  <a:tcPr/>
                </a:tc>
                <a:extLst>
                  <a:ext uri="{0D108BD9-81ED-4DB2-BD59-A6C34878D82A}">
                    <a16:rowId xmlns:a16="http://schemas.microsoft.com/office/drawing/2014/main" val="3439875210"/>
                  </a:ext>
                </a:extLst>
              </a:tr>
              <a:tr h="370840">
                <a:tc>
                  <a:txBody>
                    <a:bodyPr/>
                    <a:lstStyle/>
                    <a:p>
                      <a:pPr algn="ctr"/>
                      <a:r>
                        <a:rPr lang="en-AU" dirty="0"/>
                        <a:t>2009</a:t>
                      </a:r>
                    </a:p>
                  </a:txBody>
                  <a:tcPr/>
                </a:tc>
                <a:tc>
                  <a:txBody>
                    <a:bodyPr/>
                    <a:lstStyle/>
                    <a:p>
                      <a:pPr algn="ctr"/>
                      <a:r>
                        <a:rPr lang="en-AU" dirty="0"/>
                        <a:t>&gt; $250,000</a:t>
                      </a:r>
                    </a:p>
                  </a:txBody>
                  <a:tcPr/>
                </a:tc>
                <a:extLst>
                  <a:ext uri="{0D108BD9-81ED-4DB2-BD59-A6C34878D82A}">
                    <a16:rowId xmlns:a16="http://schemas.microsoft.com/office/drawing/2014/main" val="297212947"/>
                  </a:ext>
                </a:extLst>
              </a:tr>
              <a:tr h="370840">
                <a:tc>
                  <a:txBody>
                    <a:bodyPr/>
                    <a:lstStyle/>
                    <a:p>
                      <a:pPr algn="ctr"/>
                      <a:r>
                        <a:rPr lang="en-AU" dirty="0"/>
                        <a:t>2010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$192,000</a:t>
                      </a:r>
                    </a:p>
                  </a:txBody>
                  <a:tcPr/>
                </a:tc>
                <a:extLst>
                  <a:ext uri="{0D108BD9-81ED-4DB2-BD59-A6C34878D82A}">
                    <a16:rowId xmlns:a16="http://schemas.microsoft.com/office/drawing/2014/main" val="478562624"/>
                  </a:ext>
                </a:extLst>
              </a:tr>
              <a:tr h="370840">
                <a:tc>
                  <a:txBody>
                    <a:bodyPr/>
                    <a:lstStyle/>
                    <a:p>
                      <a:pPr algn="ctr"/>
                      <a:r>
                        <a:rPr lang="en-AU" dirty="0"/>
                        <a:t>2011</a:t>
                      </a:r>
                    </a:p>
                  </a:txBody>
                  <a:tcPr/>
                </a:tc>
                <a:tc>
                  <a:txBody>
                    <a:bodyPr/>
                    <a:lstStyle/>
                    <a:p>
                      <a:pPr algn="ctr"/>
                      <a:r>
                        <a:rPr lang="en-AU" dirty="0"/>
                        <a:t>$132,000</a:t>
                      </a:r>
                    </a:p>
                  </a:txBody>
                  <a:tcPr/>
                </a:tc>
                <a:extLst>
                  <a:ext uri="{0D108BD9-81ED-4DB2-BD59-A6C34878D82A}">
                    <a16:rowId xmlns:a16="http://schemas.microsoft.com/office/drawing/2014/main" val="2285254526"/>
                  </a:ext>
                </a:extLst>
              </a:tr>
              <a:tr h="370840">
                <a:tc>
                  <a:txBody>
                    <a:bodyPr/>
                    <a:lstStyle/>
                    <a:p>
                      <a:pPr algn="ctr"/>
                      <a:r>
                        <a:rPr lang="en-AU" dirty="0"/>
                        <a:t>2012</a:t>
                      </a:r>
                    </a:p>
                  </a:txBody>
                  <a:tcPr/>
                </a:tc>
                <a:tc>
                  <a:txBody>
                    <a:bodyPr/>
                    <a:lstStyle/>
                    <a:p>
                      <a:pPr algn="ctr"/>
                      <a:r>
                        <a:rPr lang="en-AU" dirty="0"/>
                        <a:t>$127,000</a:t>
                      </a:r>
                    </a:p>
                  </a:txBody>
                  <a:tcPr/>
                </a:tc>
                <a:extLst>
                  <a:ext uri="{0D108BD9-81ED-4DB2-BD59-A6C34878D82A}">
                    <a16:rowId xmlns:a16="http://schemas.microsoft.com/office/drawing/2014/main" val="579181839"/>
                  </a:ext>
                </a:extLst>
              </a:tr>
              <a:tr h="370840">
                <a:tc>
                  <a:txBody>
                    <a:bodyPr/>
                    <a:lstStyle/>
                    <a:p>
                      <a:pPr algn="ctr"/>
                      <a:r>
                        <a:rPr lang="en-AU" dirty="0"/>
                        <a:t>2013</a:t>
                      </a:r>
                    </a:p>
                  </a:txBody>
                  <a:tcPr/>
                </a:tc>
                <a:tc>
                  <a:txBody>
                    <a:bodyPr/>
                    <a:lstStyle/>
                    <a:p>
                      <a:pPr algn="ctr"/>
                      <a:r>
                        <a:rPr lang="en-AU" dirty="0"/>
                        <a:t>$56,000</a:t>
                      </a:r>
                    </a:p>
                  </a:txBody>
                  <a:tcPr/>
                </a:tc>
                <a:extLst>
                  <a:ext uri="{0D108BD9-81ED-4DB2-BD59-A6C34878D82A}">
                    <a16:rowId xmlns:a16="http://schemas.microsoft.com/office/drawing/2014/main" val="1132428177"/>
                  </a:ext>
                </a:extLst>
              </a:tr>
              <a:tr h="370840">
                <a:tc gridSpan="2">
                  <a:txBody>
                    <a:bodyPr/>
                    <a:lstStyle/>
                    <a:p>
                      <a:pPr algn="ctr"/>
                      <a:r>
                        <a:rPr lang="en-AU" dirty="0">
                          <a:solidFill>
                            <a:srgbClr val="FF0000"/>
                          </a:solidFill>
                        </a:rPr>
                        <a:t>Miss a few</a:t>
                      </a:r>
                    </a:p>
                  </a:txBody>
                  <a:tcPr/>
                </a:tc>
                <a:tc hMerge="1">
                  <a:txBody>
                    <a:bodyPr/>
                    <a:lstStyle/>
                    <a:p>
                      <a:pPr algn="ctr"/>
                      <a:endParaRPr lang="en-AU" dirty="0"/>
                    </a:p>
                  </a:txBody>
                  <a:tcPr/>
                </a:tc>
                <a:extLst>
                  <a:ext uri="{0D108BD9-81ED-4DB2-BD59-A6C34878D82A}">
                    <a16:rowId xmlns:a16="http://schemas.microsoft.com/office/drawing/2014/main" val="1376740645"/>
                  </a:ext>
                </a:extLst>
              </a:tr>
              <a:tr h="370840">
                <a:tc>
                  <a:txBody>
                    <a:bodyPr/>
                    <a:lstStyle/>
                    <a:p>
                      <a:pPr algn="ctr"/>
                      <a:r>
                        <a:rPr lang="en-AU" dirty="0"/>
                        <a:t>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$13,900</a:t>
                      </a:r>
                    </a:p>
                  </a:txBody>
                  <a:tcPr/>
                </a:tc>
                <a:extLst>
                  <a:ext uri="{0D108BD9-81ED-4DB2-BD59-A6C34878D82A}">
                    <a16:rowId xmlns:a16="http://schemas.microsoft.com/office/drawing/2014/main" val="2451950215"/>
                  </a:ext>
                </a:extLst>
              </a:tr>
            </a:tbl>
          </a:graphicData>
        </a:graphic>
      </p:graphicFrame>
    </p:spTree>
    <p:extLst>
      <p:ext uri="{BB962C8B-B14F-4D97-AF65-F5344CB8AC3E}">
        <p14:creationId xmlns:p14="http://schemas.microsoft.com/office/powerpoint/2010/main" val="2335334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2130619" y="76306"/>
            <a:ext cx="7491845" cy="769441"/>
          </a:xfrm>
          <a:prstGeom prst="rect">
            <a:avLst/>
          </a:prstGeom>
        </p:spPr>
        <p:txBody>
          <a:bodyPr wrap="square">
            <a:spAutoFit/>
          </a:bodyPr>
          <a:lstStyle/>
          <a:p>
            <a:pPr algn="ctr"/>
            <a:r>
              <a:rPr lang="en-AU" sz="4400" dirty="0"/>
              <a:t> 10 – 12. Compliance Matters</a:t>
            </a:r>
          </a:p>
        </p:txBody>
      </p:sp>
      <p:sp>
        <p:nvSpPr>
          <p:cNvPr id="12" name="TextBox 11">
            <a:extLst>
              <a:ext uri="{FF2B5EF4-FFF2-40B4-BE49-F238E27FC236}">
                <a16:creationId xmlns:a16="http://schemas.microsoft.com/office/drawing/2014/main" id="{1279864E-14FB-0A39-C45B-74025CEDCB0C}"/>
              </a:ext>
            </a:extLst>
          </p:cNvPr>
          <p:cNvSpPr txBox="1"/>
          <p:nvPr/>
        </p:nvSpPr>
        <p:spPr>
          <a:xfrm>
            <a:off x="3468415" y="6412362"/>
            <a:ext cx="4816255" cy="369332"/>
          </a:xfrm>
          <a:prstGeom prst="rect">
            <a:avLst/>
          </a:prstGeom>
          <a:noFill/>
        </p:spPr>
        <p:txBody>
          <a:bodyPr wrap="none" rtlCol="0">
            <a:spAutoFit/>
          </a:bodyPr>
          <a:lstStyle/>
          <a:p>
            <a:pPr algn="ctr"/>
            <a:r>
              <a:rPr lang="en-AU" dirty="0"/>
              <a:t>Image Credit: Peter Bennetts – with permission</a:t>
            </a:r>
          </a:p>
        </p:txBody>
      </p:sp>
      <p:pic>
        <p:nvPicPr>
          <p:cNvPr id="3" name="Picture 2" descr="A city at night with lights on the beach&#10;&#10;Description automatically generated">
            <a:extLst>
              <a:ext uri="{FF2B5EF4-FFF2-40B4-BE49-F238E27FC236}">
                <a16:creationId xmlns:a16="http://schemas.microsoft.com/office/drawing/2014/main" id="{D437863B-0296-2BA3-0E46-E695404A6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592" y="1030413"/>
            <a:ext cx="8080816" cy="5381949"/>
          </a:xfrm>
          <a:prstGeom prst="rect">
            <a:avLst/>
          </a:prstGeom>
        </p:spPr>
      </p:pic>
    </p:spTree>
    <p:extLst>
      <p:ext uri="{BB962C8B-B14F-4D97-AF65-F5344CB8AC3E}">
        <p14:creationId xmlns:p14="http://schemas.microsoft.com/office/powerpoint/2010/main" val="2125944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1514163" y="260972"/>
            <a:ext cx="8724761" cy="769441"/>
          </a:xfrm>
          <a:prstGeom prst="rect">
            <a:avLst/>
          </a:prstGeom>
        </p:spPr>
        <p:txBody>
          <a:bodyPr wrap="square">
            <a:spAutoFit/>
          </a:bodyPr>
          <a:lstStyle/>
          <a:p>
            <a:pPr algn="ctr"/>
            <a:r>
              <a:rPr lang="en-AU" sz="4400" dirty="0"/>
              <a:t> 13. OC Committee</a:t>
            </a:r>
          </a:p>
        </p:txBody>
      </p:sp>
      <p:sp>
        <p:nvSpPr>
          <p:cNvPr id="12" name="TextBox 11">
            <a:extLst>
              <a:ext uri="{FF2B5EF4-FFF2-40B4-BE49-F238E27FC236}">
                <a16:creationId xmlns:a16="http://schemas.microsoft.com/office/drawing/2014/main" id="{1279864E-14FB-0A39-C45B-74025CEDCB0C}"/>
              </a:ext>
            </a:extLst>
          </p:cNvPr>
          <p:cNvSpPr txBox="1"/>
          <p:nvPr/>
        </p:nvSpPr>
        <p:spPr>
          <a:xfrm>
            <a:off x="3468415" y="6412362"/>
            <a:ext cx="4816255" cy="369332"/>
          </a:xfrm>
          <a:prstGeom prst="rect">
            <a:avLst/>
          </a:prstGeom>
          <a:noFill/>
        </p:spPr>
        <p:txBody>
          <a:bodyPr wrap="none" rtlCol="0">
            <a:spAutoFit/>
          </a:bodyPr>
          <a:lstStyle/>
          <a:p>
            <a:pPr algn="ctr"/>
            <a:r>
              <a:rPr lang="en-AU" dirty="0"/>
              <a:t>Image Credit: Peter Bennetts – with permission</a:t>
            </a:r>
          </a:p>
        </p:txBody>
      </p:sp>
      <p:pic>
        <p:nvPicPr>
          <p:cNvPr id="6" name="Picture 5" descr="A body of water with buildings and a beach&#10;&#10;Description automatically generated">
            <a:extLst>
              <a:ext uri="{FF2B5EF4-FFF2-40B4-BE49-F238E27FC236}">
                <a16:creationId xmlns:a16="http://schemas.microsoft.com/office/drawing/2014/main" id="{20CAE126-DCF0-B2C7-5665-2C0614221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704" y="1218979"/>
            <a:ext cx="7784592" cy="5004816"/>
          </a:xfrm>
          <a:prstGeom prst="rect">
            <a:avLst/>
          </a:prstGeom>
        </p:spPr>
      </p:pic>
    </p:spTree>
    <p:extLst>
      <p:ext uri="{BB962C8B-B14F-4D97-AF65-F5344CB8AC3E}">
        <p14:creationId xmlns:p14="http://schemas.microsoft.com/office/powerpoint/2010/main" val="4191520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C95B-1F37-DE11-F6BC-735333E9EF80}"/>
              </a:ext>
            </a:extLst>
          </p:cNvPr>
          <p:cNvSpPr>
            <a:spLocks noGrp="1"/>
          </p:cNvSpPr>
          <p:nvPr>
            <p:ph type="title"/>
          </p:nvPr>
        </p:nvSpPr>
        <p:spPr>
          <a:xfrm>
            <a:off x="838200" y="365126"/>
            <a:ext cx="10515600" cy="923348"/>
          </a:xfrm>
        </p:spPr>
        <p:txBody>
          <a:bodyPr/>
          <a:lstStyle/>
          <a:p>
            <a:pPr algn="ctr"/>
            <a:r>
              <a:rPr lang="en-AU" dirty="0"/>
              <a:t>Current Committee</a:t>
            </a:r>
          </a:p>
        </p:txBody>
      </p:sp>
      <p:sp>
        <p:nvSpPr>
          <p:cNvPr id="3" name="Content Placeholder 2">
            <a:extLst>
              <a:ext uri="{FF2B5EF4-FFF2-40B4-BE49-F238E27FC236}">
                <a16:creationId xmlns:a16="http://schemas.microsoft.com/office/drawing/2014/main" id="{FC0C3F0D-234E-9147-2D2E-70A73BF70A76}"/>
              </a:ext>
            </a:extLst>
          </p:cNvPr>
          <p:cNvSpPr>
            <a:spLocks noGrp="1"/>
          </p:cNvSpPr>
          <p:nvPr>
            <p:ph idx="1"/>
          </p:nvPr>
        </p:nvSpPr>
        <p:spPr>
          <a:xfrm>
            <a:off x="3098222" y="1371601"/>
            <a:ext cx="5995555" cy="4966854"/>
          </a:xfrm>
        </p:spPr>
        <p:txBody>
          <a:bodyPr>
            <a:normAutofit/>
          </a:bodyPr>
          <a:lstStyle/>
          <a:p>
            <a:r>
              <a:rPr lang="en-AU" sz="3600" dirty="0"/>
              <a:t>Andrew Hackworth</a:t>
            </a:r>
          </a:p>
          <a:p>
            <a:r>
              <a:rPr lang="en-AU" sz="3600" dirty="0"/>
              <a:t>John Van Der Laan</a:t>
            </a:r>
          </a:p>
          <a:p>
            <a:r>
              <a:rPr lang="en-AU" sz="3600" dirty="0"/>
              <a:t>Mark Brickles</a:t>
            </a:r>
          </a:p>
          <a:p>
            <a:r>
              <a:rPr lang="en-AU" sz="3600" dirty="0"/>
              <a:t>Morgan Adams</a:t>
            </a:r>
          </a:p>
          <a:p>
            <a:r>
              <a:rPr lang="en-AU" sz="3600" dirty="0"/>
              <a:t>Russell Jessop</a:t>
            </a:r>
          </a:p>
          <a:p>
            <a:r>
              <a:rPr lang="en-AU" sz="3600" dirty="0"/>
              <a:t>Sym Kohn</a:t>
            </a:r>
          </a:p>
          <a:p>
            <a:r>
              <a:rPr lang="en-AU" sz="3600"/>
              <a:t>Christina Fitzgerald</a:t>
            </a:r>
            <a:endParaRPr lang="en-AU" sz="3600" dirty="0"/>
          </a:p>
          <a:p>
            <a:r>
              <a:rPr lang="en-AU" sz="3600" dirty="0"/>
              <a:t>James Gitonga</a:t>
            </a:r>
          </a:p>
        </p:txBody>
      </p:sp>
    </p:spTree>
    <p:extLst>
      <p:ext uri="{BB962C8B-B14F-4D97-AF65-F5344CB8AC3E}">
        <p14:creationId xmlns:p14="http://schemas.microsoft.com/office/powerpoint/2010/main" val="2715494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B9F731-8463-16C3-8725-E178496D49D5}"/>
              </a:ext>
            </a:extLst>
          </p:cNvPr>
          <p:cNvSpPr/>
          <p:nvPr/>
        </p:nvSpPr>
        <p:spPr>
          <a:xfrm>
            <a:off x="1514163" y="260972"/>
            <a:ext cx="8724761" cy="769441"/>
          </a:xfrm>
          <a:prstGeom prst="rect">
            <a:avLst/>
          </a:prstGeom>
        </p:spPr>
        <p:txBody>
          <a:bodyPr wrap="square">
            <a:spAutoFit/>
          </a:bodyPr>
          <a:lstStyle/>
          <a:p>
            <a:pPr algn="ctr"/>
            <a:r>
              <a:rPr lang="en-AU" sz="4400" dirty="0"/>
              <a:t> 14. Appointment of Manager</a:t>
            </a:r>
          </a:p>
        </p:txBody>
      </p:sp>
      <p:sp>
        <p:nvSpPr>
          <p:cNvPr id="12" name="TextBox 11">
            <a:extLst>
              <a:ext uri="{FF2B5EF4-FFF2-40B4-BE49-F238E27FC236}">
                <a16:creationId xmlns:a16="http://schemas.microsoft.com/office/drawing/2014/main" id="{1279864E-14FB-0A39-C45B-74025CEDCB0C}"/>
              </a:ext>
            </a:extLst>
          </p:cNvPr>
          <p:cNvSpPr txBox="1"/>
          <p:nvPr/>
        </p:nvSpPr>
        <p:spPr>
          <a:xfrm>
            <a:off x="3468415" y="6412362"/>
            <a:ext cx="4816255" cy="369332"/>
          </a:xfrm>
          <a:prstGeom prst="rect">
            <a:avLst/>
          </a:prstGeom>
          <a:noFill/>
        </p:spPr>
        <p:txBody>
          <a:bodyPr wrap="none" rtlCol="0">
            <a:spAutoFit/>
          </a:bodyPr>
          <a:lstStyle/>
          <a:p>
            <a:pPr algn="ctr"/>
            <a:r>
              <a:rPr lang="en-AU" dirty="0"/>
              <a:t>Image Credit: Peter Bennetts – with permission</a:t>
            </a:r>
          </a:p>
        </p:txBody>
      </p:sp>
      <p:pic>
        <p:nvPicPr>
          <p:cNvPr id="4" name="Picture 3" descr="A body of water with a city in the distance&#10;&#10;Description automatically generated">
            <a:extLst>
              <a:ext uri="{FF2B5EF4-FFF2-40B4-BE49-F238E27FC236}">
                <a16:creationId xmlns:a16="http://schemas.microsoft.com/office/drawing/2014/main" id="{7B213FB6-B60C-DE20-D07E-CD9D139F0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476" y="1086986"/>
            <a:ext cx="8368131" cy="5268802"/>
          </a:xfrm>
          <a:prstGeom prst="rect">
            <a:avLst/>
          </a:prstGeom>
        </p:spPr>
      </p:pic>
      <p:sp>
        <p:nvSpPr>
          <p:cNvPr id="2" name="TextBox 1">
            <a:extLst>
              <a:ext uri="{FF2B5EF4-FFF2-40B4-BE49-F238E27FC236}">
                <a16:creationId xmlns:a16="http://schemas.microsoft.com/office/drawing/2014/main" id="{CFEDD871-94BD-64AC-01F0-6EEC397C00D5}"/>
              </a:ext>
            </a:extLst>
          </p:cNvPr>
          <p:cNvSpPr txBox="1"/>
          <p:nvPr/>
        </p:nvSpPr>
        <p:spPr>
          <a:xfrm>
            <a:off x="1886432" y="4704537"/>
            <a:ext cx="7980218" cy="1200329"/>
          </a:xfrm>
          <a:prstGeom prst="rect">
            <a:avLst/>
          </a:prstGeom>
          <a:noFill/>
        </p:spPr>
        <p:txBody>
          <a:bodyPr wrap="square" rtlCol="0">
            <a:spAutoFit/>
          </a:bodyPr>
          <a:lstStyle/>
          <a:p>
            <a:pPr algn="ctr"/>
            <a:r>
              <a:rPr lang="en-AU" sz="3600" dirty="0">
                <a:solidFill>
                  <a:schemeClr val="bg1"/>
                </a:solidFill>
              </a:rPr>
              <a:t>We are contracted with Tideways until November 2026</a:t>
            </a:r>
          </a:p>
        </p:txBody>
      </p:sp>
    </p:spTree>
    <p:extLst>
      <p:ext uri="{BB962C8B-B14F-4D97-AF65-F5344CB8AC3E}">
        <p14:creationId xmlns:p14="http://schemas.microsoft.com/office/powerpoint/2010/main" val="3738446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16602-63A6-5B46-63A8-D3013F5CF5F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4423A7B-0AAD-6696-2EE1-512F20CD9E3D}"/>
              </a:ext>
            </a:extLst>
          </p:cNvPr>
          <p:cNvSpPr/>
          <p:nvPr/>
        </p:nvSpPr>
        <p:spPr>
          <a:xfrm>
            <a:off x="1514163" y="260972"/>
            <a:ext cx="8724761" cy="769441"/>
          </a:xfrm>
          <a:prstGeom prst="rect">
            <a:avLst/>
          </a:prstGeom>
        </p:spPr>
        <p:txBody>
          <a:bodyPr wrap="square">
            <a:spAutoFit/>
          </a:bodyPr>
          <a:lstStyle/>
          <a:p>
            <a:pPr algn="ctr"/>
            <a:r>
              <a:rPr lang="en-AU" sz="4400" dirty="0"/>
              <a:t> 15. </a:t>
            </a:r>
            <a:r>
              <a:rPr lang="en-AU" sz="4400"/>
              <a:t>General Business</a:t>
            </a:r>
            <a:endParaRPr lang="en-AU" sz="4400" dirty="0"/>
          </a:p>
        </p:txBody>
      </p:sp>
      <p:sp>
        <p:nvSpPr>
          <p:cNvPr id="12" name="TextBox 11">
            <a:extLst>
              <a:ext uri="{FF2B5EF4-FFF2-40B4-BE49-F238E27FC236}">
                <a16:creationId xmlns:a16="http://schemas.microsoft.com/office/drawing/2014/main" id="{4BA24FD6-B973-6976-EA1F-957A60AAC846}"/>
              </a:ext>
            </a:extLst>
          </p:cNvPr>
          <p:cNvSpPr txBox="1"/>
          <p:nvPr/>
        </p:nvSpPr>
        <p:spPr>
          <a:xfrm>
            <a:off x="3468415" y="6412362"/>
            <a:ext cx="4816255" cy="369332"/>
          </a:xfrm>
          <a:prstGeom prst="rect">
            <a:avLst/>
          </a:prstGeom>
          <a:noFill/>
        </p:spPr>
        <p:txBody>
          <a:bodyPr wrap="none" rtlCol="0">
            <a:spAutoFit/>
          </a:bodyPr>
          <a:lstStyle/>
          <a:p>
            <a:pPr algn="ctr"/>
            <a:r>
              <a:rPr lang="en-AU" dirty="0"/>
              <a:t>Image Credit: Peter Bennetts – with permission</a:t>
            </a:r>
          </a:p>
        </p:txBody>
      </p:sp>
      <p:pic>
        <p:nvPicPr>
          <p:cNvPr id="4" name="Picture 3" descr="A body of water with a city in the distance&#10;&#10;Description automatically generated">
            <a:extLst>
              <a:ext uri="{FF2B5EF4-FFF2-40B4-BE49-F238E27FC236}">
                <a16:creationId xmlns:a16="http://schemas.microsoft.com/office/drawing/2014/main" id="{BF38BA70-190A-A90C-6DE1-EDFA98B1E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476" y="1086986"/>
            <a:ext cx="8368131" cy="5268802"/>
          </a:xfrm>
          <a:prstGeom prst="rect">
            <a:avLst/>
          </a:prstGeom>
        </p:spPr>
      </p:pic>
    </p:spTree>
    <p:extLst>
      <p:ext uri="{BB962C8B-B14F-4D97-AF65-F5344CB8AC3E}">
        <p14:creationId xmlns:p14="http://schemas.microsoft.com/office/powerpoint/2010/main" val="1114102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B8B5B1-4840-D780-8FB2-FFF82B51A3B3}"/>
              </a:ext>
            </a:extLst>
          </p:cNvPr>
          <p:cNvSpPr txBox="1"/>
          <p:nvPr/>
        </p:nvSpPr>
        <p:spPr>
          <a:xfrm>
            <a:off x="428017" y="238824"/>
            <a:ext cx="10817157" cy="646331"/>
          </a:xfrm>
          <a:prstGeom prst="rect">
            <a:avLst/>
          </a:prstGeom>
          <a:noFill/>
        </p:spPr>
        <p:txBody>
          <a:bodyPr wrap="square" rtlCol="0">
            <a:spAutoFit/>
          </a:bodyPr>
          <a:lstStyle/>
          <a:p>
            <a:r>
              <a:rPr lang="en-US" sz="3600" dirty="0"/>
              <a:t>Access system control upgrade </a:t>
            </a:r>
            <a:r>
              <a:rPr lang="en-US" sz="3600" dirty="0">
                <a:solidFill>
                  <a:srgbClr val="FF0000"/>
                </a:solidFill>
              </a:rPr>
              <a:t>completed</a:t>
            </a:r>
            <a:r>
              <a:rPr lang="en-US" sz="3600" dirty="0"/>
              <a:t> April 2025</a:t>
            </a:r>
          </a:p>
        </p:txBody>
      </p:sp>
      <p:pic>
        <p:nvPicPr>
          <p:cNvPr id="3" name="Picture 2">
            <a:extLst>
              <a:ext uri="{FF2B5EF4-FFF2-40B4-BE49-F238E27FC236}">
                <a16:creationId xmlns:a16="http://schemas.microsoft.com/office/drawing/2014/main" id="{B0A625B9-4385-03CC-4D72-D02FF2EB6F82}"/>
              </a:ext>
            </a:extLst>
          </p:cNvPr>
          <p:cNvPicPr>
            <a:picLocks noChangeAspect="1"/>
          </p:cNvPicPr>
          <p:nvPr/>
        </p:nvPicPr>
        <p:blipFill>
          <a:blip r:embed="rId2"/>
          <a:stretch>
            <a:fillRect/>
          </a:stretch>
        </p:blipFill>
        <p:spPr>
          <a:xfrm>
            <a:off x="1335395" y="1524000"/>
            <a:ext cx="9226928" cy="4147457"/>
          </a:xfrm>
          <a:prstGeom prst="rect">
            <a:avLst/>
          </a:prstGeom>
        </p:spPr>
      </p:pic>
    </p:spTree>
    <p:extLst>
      <p:ext uri="{BB962C8B-B14F-4D97-AF65-F5344CB8AC3E}">
        <p14:creationId xmlns:p14="http://schemas.microsoft.com/office/powerpoint/2010/main" val="93881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2fa3fd3-029b-403d-91b4-1dc930cb0e60}" enabled="1" method="Standard" siteId="{4ae48b41-0137-4599-8661-fc641fe77bea}" removed="0"/>
</clbl:labelList>
</file>

<file path=docProps/app.xml><?xml version="1.0" encoding="utf-8"?>
<Properties xmlns="http://schemas.openxmlformats.org/officeDocument/2006/extended-properties" xmlns:vt="http://schemas.openxmlformats.org/officeDocument/2006/docPropsVTypes">
  <TotalTime>2062</TotalTime>
  <Words>3186</Words>
  <Application>Microsoft Office PowerPoint</Application>
  <PresentationFormat>Widescreen</PresentationFormat>
  <Paragraphs>488</Paragraphs>
  <Slides>88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Aptos</vt:lpstr>
      <vt:lpstr>Aptos Display</vt:lpstr>
      <vt:lpstr>Arial</vt:lpstr>
      <vt:lpstr>Calibri</vt:lpstr>
      <vt:lpstr>Inter Variable</vt:lpstr>
      <vt:lpstr>TimesNewRoman</vt:lpstr>
      <vt:lpstr>TimesNewRoman,Bold</vt:lpstr>
      <vt:lpstr>Office Theme</vt:lpstr>
      <vt:lpstr>PowerPoint Presentation</vt:lpstr>
      <vt:lpstr>PowerPoint Presentation</vt:lpstr>
      <vt:lpstr>PowerPoint Presentation</vt:lpstr>
      <vt:lpstr>PowerPoint Presentation</vt:lpstr>
      <vt:lpstr>PowerPoint Presentation</vt:lpstr>
      <vt:lpstr>PowerPoint Presentation</vt:lpstr>
      <vt:lpstr>Current Committee</vt:lpstr>
      <vt:lpstr>What We’ve Done This Year</vt:lpstr>
      <vt:lpstr>PowerPoint Presentation</vt:lpstr>
      <vt:lpstr>PowerPoint Presentation</vt:lpstr>
      <vt:lpstr>PowerPoint Presentation</vt:lpstr>
      <vt:lpstr>PowerPoint Presentation</vt:lpstr>
      <vt:lpstr>PowerPoint Presentation</vt:lpstr>
      <vt:lpstr>PowerPoint Presentation</vt:lpstr>
      <vt:lpstr>Achievements Over the Last 15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Façade Refurbishment Project Update</vt:lpstr>
      <vt:lpstr>Façade Refurbishment Project Update</vt:lpstr>
      <vt:lpstr>Façade Refurbishment Project Update</vt:lpstr>
      <vt:lpstr>Façade Refurbishment Project Update</vt:lpstr>
      <vt:lpstr>Façade Refurbishment Project Update</vt:lpstr>
      <vt:lpstr>Façade Refurbishment Project Update</vt:lpstr>
      <vt:lpstr>Façade Refurbishment Project Update</vt:lpstr>
      <vt:lpstr>Façade Refurbishment Project Update</vt:lpstr>
      <vt:lpstr>Scope of Work</vt:lpstr>
      <vt:lpstr>PowerPoint Presentation</vt:lpstr>
      <vt:lpstr>PowerPoint Presentation</vt:lpstr>
      <vt:lpstr>PowerPoint Presentation</vt:lpstr>
      <vt:lpstr>PowerPoint Presentation</vt:lpstr>
      <vt:lpstr>PowerPoint Presentation</vt:lpstr>
      <vt:lpstr>PowerPoint Presentation</vt:lpstr>
      <vt:lpstr>NOT INCLUDED IN THE PROPOSED SCOPE OF WORKS:</vt:lpstr>
      <vt:lpstr>DISCLAIMER</vt:lpstr>
      <vt:lpstr>Costs &amp; Funding</vt:lpstr>
      <vt:lpstr>ANOTHER DISCLAIMER</vt:lpstr>
      <vt:lpstr>Funding Options</vt:lpstr>
      <vt:lpstr>PowerPoint Presentation</vt:lpstr>
      <vt:lpstr>PowerPoint Presentation</vt:lpstr>
      <vt:lpstr>PowerPoint Presentation</vt:lpstr>
      <vt:lpstr>PowerPoint Presentation</vt:lpstr>
      <vt:lpstr>Edgewater Towers Greening Working Group</vt:lpstr>
      <vt:lpstr>Meeting together occasionally in 2024/25  Current members: Marg Wilson, Susan Kohn, Gabrielle Townsend, Jenny Delahunt, Don Townsend, Di Kilsby (now absent overseas from 9/22), Alyson Campbell, Karen Reid, Dana Morfett &amp; Russell Jessop.     New members welcome!</vt:lpstr>
      <vt:lpstr>Recycling information</vt:lpstr>
      <vt:lpstr>Reducing our food waste</vt:lpstr>
      <vt:lpstr>Facilitating recycling</vt:lpstr>
      <vt:lpstr>Herb garden</vt:lpstr>
      <vt:lpstr>Indigenous gardens         </vt:lpstr>
      <vt:lpstr>PowerPoint Presentation</vt:lpstr>
      <vt:lpstr>PowerPoint Presentation</vt:lpstr>
      <vt:lpstr>Little Library “Nook”</vt:lpstr>
      <vt:lpstr>Nature Strip</vt:lpstr>
      <vt:lpstr>PowerPoint Presentation</vt:lpstr>
      <vt:lpstr>PowerPoint Presentation</vt:lpstr>
      <vt:lpstr>PowerPoint Presentation</vt:lpstr>
      <vt:lpstr>PowerPoint Presentation</vt:lpstr>
      <vt:lpstr>PowerPoint Presentation</vt:lpstr>
      <vt:lpstr>FUTURE VISION</vt:lpstr>
      <vt:lpstr>PowerPoint Presentation</vt:lpstr>
      <vt:lpstr>Quarterly Fees</vt:lpstr>
      <vt:lpstr>Arrears</vt:lpstr>
      <vt:lpstr>PowerPoint Presentation</vt:lpstr>
      <vt:lpstr>PowerPoint Presentation</vt:lpstr>
      <vt:lpstr>Current Committee</vt:lpstr>
      <vt:lpstr>PowerPoint Presentation</vt:lpstr>
      <vt:lpstr>PowerPoint Presentation</vt:lpstr>
    </vt:vector>
  </TitlesOfParts>
  <Company>Arup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Russell Jessop</dc:creator>
  <cp:lastModifiedBy>Sym Kohn</cp:lastModifiedBy>
  <cp:revision>9</cp:revision>
  <dcterms:created xsi:type="dcterms:W3CDTF">2024-09-28T07:17:40Z</dcterms:created>
  <dcterms:modified xsi:type="dcterms:W3CDTF">2025-10-30T01:39:07Z</dcterms:modified>
</cp:coreProperties>
</file>